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11"/>
  </p:notesMasterIdLst>
  <p:sldIdLst>
    <p:sldId id="430" r:id="rId4"/>
    <p:sldId id="739" r:id="rId5"/>
    <p:sldId id="520" r:id="rId6"/>
    <p:sldId id="737" r:id="rId7"/>
    <p:sldId id="744" r:id="rId8"/>
    <p:sldId id="661" r:id="rId9"/>
    <p:sldId id="422" r:id="rId10"/>
  </p:sldIdLst>
  <p:sldSz cx="12192000" cy="6858000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3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E5D8"/>
    <a:srgbClr val="E8C5A8"/>
    <a:srgbClr val="7A2E1C"/>
    <a:srgbClr val="93CFD0"/>
    <a:srgbClr val="B76115"/>
    <a:srgbClr val="F6F6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884" autoAdjust="0"/>
    <p:restoredTop sz="94660"/>
  </p:normalViewPr>
  <p:slideViewPr>
    <p:cSldViewPr snapToGrid="0" showGuides="1">
      <p:cViewPr>
        <p:scale>
          <a:sx n="59" d="100"/>
          <a:sy n="59" d="100"/>
        </p:scale>
        <p:origin x="1181" y="514"/>
      </p:cViewPr>
      <p:guideLst>
        <p:guide orient="horz" pos="2160"/>
        <p:guide pos="383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5" Type="http://schemas.openxmlformats.org/officeDocument/2006/relationships/tags" Target="tags/tag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4F290C-23B1-4D18-B6D9-BAF99786B24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6485A0-B4AB-4AFE-8F90-CA09D2C8305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5664" y="0"/>
            <a:ext cx="12186285" cy="6858000"/>
          </a:xfrm>
          <a:prstGeom prst="rect">
            <a:avLst/>
          </a:prstGeom>
        </p:spPr>
      </p:pic>
      <p:sp>
        <p:nvSpPr>
          <p:cNvPr id="7" name="椭圆 6"/>
          <p:cNvSpPr/>
          <p:nvPr/>
        </p:nvSpPr>
        <p:spPr>
          <a:xfrm>
            <a:off x="3110373" y="3571846"/>
            <a:ext cx="1397000" cy="1422400"/>
          </a:xfrm>
          <a:prstGeom prst="ellipse">
            <a:avLst/>
          </a:prstGeom>
          <a:solidFill>
            <a:srgbClr val="E8C5A8">
              <a:alpha val="24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897320" y="1428453"/>
            <a:ext cx="4397358" cy="2677656"/>
          </a:xfrm>
          <a:noFill/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b="1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第四章</a:t>
            </a:r>
            <a:br>
              <a:rPr lang="en-US" altLang="zh-CN" sz="8000" b="1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</a:br>
            <a:r>
              <a:rPr lang="zh-CN" altLang="en-US" sz="8000" b="1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色彩</a:t>
            </a:r>
            <a:r>
              <a:rPr lang="zh-CN" altLang="en-US" sz="8000" b="1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应用</a:t>
            </a:r>
            <a:endParaRPr lang="zh-CN" altLang="en-US" sz="8000" b="1" dirty="0">
              <a:solidFill>
                <a:srgbClr val="7A2E1C"/>
              </a:solidFill>
              <a:latin typeface="思源黑体 CN Bold" pitchFamily="34" charset="-122"/>
              <a:ea typeface="思源黑体 CN Bold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41757" y="4897425"/>
            <a:ext cx="36744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演讲者：</a:t>
            </a:r>
            <a:r>
              <a:rPr lang="en-US" altLang="zh-CN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xxx</a:t>
            </a:r>
            <a:r>
              <a:rPr lang="zh-CN" altLang="en-US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      </a:t>
            </a:r>
            <a:r>
              <a:rPr lang="zh-CN" altLang="en-US" sz="1600" dirty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时间</a:t>
            </a:r>
            <a:r>
              <a:rPr lang="zh-CN" altLang="en-US" sz="160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：</a:t>
            </a:r>
            <a:r>
              <a:rPr lang="en-US" altLang="zh-CN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2024</a:t>
            </a:r>
            <a:r>
              <a:rPr lang="zh-CN" altLang="en-US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年</a:t>
            </a:r>
            <a:r>
              <a:rPr lang="en-US" altLang="zh-CN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9</a:t>
            </a:r>
            <a:r>
              <a:rPr lang="zh-CN" altLang="en-US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月</a:t>
            </a:r>
            <a:r>
              <a:rPr lang="en-US" altLang="zh-CN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6</a:t>
            </a:r>
            <a:r>
              <a:rPr lang="zh-CN" altLang="en-US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日</a:t>
            </a:r>
            <a:endParaRPr lang="zh-CN" altLang="en-US" sz="1600" dirty="0">
              <a:solidFill>
                <a:srgbClr val="7A2E1C"/>
              </a:solidFill>
              <a:latin typeface="思源黑体 CN Bold" pitchFamily="34" charset="-122"/>
              <a:ea typeface="思源黑体 CN Bold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 bwMode="auto">
          <a:xfrm>
            <a:off x="4800580" y="-50800"/>
            <a:ext cx="379412" cy="4410075"/>
            <a:chOff x="6534364" y="0"/>
            <a:chExt cx="222606" cy="2363056"/>
          </a:xfrm>
        </p:grpSpPr>
        <p:cxnSp>
          <p:nvCxnSpPr>
            <p:cNvPr id="9" name="直接连接符 8"/>
            <p:cNvCxnSpPr/>
            <p:nvPr/>
          </p:nvCxnSpPr>
          <p:spPr>
            <a:xfrm>
              <a:off x="6534364" y="0"/>
              <a:ext cx="0" cy="2363056"/>
            </a:xfrm>
            <a:prstGeom prst="line">
              <a:avLst/>
            </a:prstGeom>
            <a:ln>
              <a:solidFill>
                <a:srgbClr val="B1C5A0">
                  <a:alpha val="2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>
              <a:off x="6646133" y="0"/>
              <a:ext cx="0" cy="1533690"/>
            </a:xfrm>
            <a:prstGeom prst="line">
              <a:avLst/>
            </a:prstGeom>
            <a:ln>
              <a:solidFill>
                <a:srgbClr val="B1C5A0">
                  <a:alpha val="2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>
              <a:off x="6756970" y="0"/>
              <a:ext cx="0" cy="1181528"/>
            </a:xfrm>
            <a:prstGeom prst="line">
              <a:avLst/>
            </a:prstGeom>
            <a:ln>
              <a:solidFill>
                <a:srgbClr val="B1C5A0">
                  <a:alpha val="2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组合 11"/>
          <p:cNvGrpSpPr/>
          <p:nvPr/>
        </p:nvGrpSpPr>
        <p:grpSpPr bwMode="auto">
          <a:xfrm>
            <a:off x="6302355" y="254000"/>
            <a:ext cx="111125" cy="1385888"/>
            <a:chOff x="8157681" y="0"/>
            <a:chExt cx="111381" cy="1385529"/>
          </a:xfrm>
        </p:grpSpPr>
        <p:cxnSp>
          <p:nvCxnSpPr>
            <p:cNvPr id="13" name="直接连接符 12"/>
            <p:cNvCxnSpPr/>
            <p:nvPr/>
          </p:nvCxnSpPr>
          <p:spPr>
            <a:xfrm>
              <a:off x="8216553" y="0"/>
              <a:ext cx="0" cy="1264910"/>
            </a:xfrm>
            <a:prstGeom prst="line">
              <a:avLst/>
            </a:prstGeom>
            <a:ln>
              <a:solidFill>
                <a:srgbClr val="B1C5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椭圆 13"/>
            <p:cNvSpPr/>
            <p:nvPr/>
          </p:nvSpPr>
          <p:spPr>
            <a:xfrm>
              <a:off x="8157681" y="1274433"/>
              <a:ext cx="111381" cy="111096"/>
            </a:xfrm>
            <a:prstGeom prst="ellipse">
              <a:avLst/>
            </a:prstGeom>
            <a:noFill/>
            <a:ln>
              <a:solidFill>
                <a:srgbClr val="B1C5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/>
              <a:endParaRPr lang="zh-CN" altLang="en-US" noProof="1">
                <a:latin typeface="方正仿宋简体" panose="02010601030101010101" charset="-122"/>
                <a:ea typeface="方正仿宋简体" panose="02010601030101010101" charset="-122"/>
              </a:endParaRPr>
            </a:p>
          </p:txBody>
        </p:sp>
      </p:grpSp>
      <p:sp>
        <p:nvSpPr>
          <p:cNvPr id="15" name="椭圆 14"/>
          <p:cNvSpPr/>
          <p:nvPr/>
        </p:nvSpPr>
        <p:spPr>
          <a:xfrm>
            <a:off x="6732567" y="1109663"/>
            <a:ext cx="298450" cy="300037"/>
          </a:xfrm>
          <a:prstGeom prst="ellipse">
            <a:avLst/>
          </a:prstGeom>
          <a:solidFill>
            <a:srgbClr val="E8C5A8">
              <a:alpha val="58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3290836" y="3317596"/>
            <a:ext cx="195263" cy="215900"/>
          </a:xfrm>
          <a:prstGeom prst="ellipse">
            <a:avLst/>
          </a:prstGeom>
          <a:noFill/>
          <a:ln w="19050">
            <a:solidFill>
              <a:srgbClr val="93CF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9194257" y="3721584"/>
            <a:ext cx="300037" cy="298450"/>
          </a:xfrm>
          <a:prstGeom prst="ellipse">
            <a:avLst/>
          </a:prstGeom>
          <a:noFill/>
          <a:ln w="19050">
            <a:solidFill>
              <a:srgbClr val="93CF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pic>
        <p:nvPicPr>
          <p:cNvPr id="22" name="组合 5"/>
          <p:cNvPicPr>
            <a:picLocks noGrp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57261" y="-190500"/>
            <a:ext cx="190500" cy="332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39"/>
          <p:cNvSpPr txBox="1"/>
          <p:nvPr/>
        </p:nvSpPr>
        <p:spPr>
          <a:xfrm>
            <a:off x="3091695" y="4237825"/>
            <a:ext cx="6008609" cy="35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400" smtClean="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美术</a:t>
            </a:r>
            <a:r>
              <a:rPr lang="zh-CN" altLang="en-US" sz="140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是一门</a:t>
            </a:r>
            <a:r>
              <a:rPr lang="zh-CN" altLang="en-US" sz="1400" smtClean="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艺术</a:t>
            </a:r>
            <a:r>
              <a:rPr lang="zh-CN" altLang="en-US" sz="140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，</a:t>
            </a:r>
            <a:r>
              <a:rPr lang="zh-CN" altLang="en-US" sz="1400" smtClean="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 是</a:t>
            </a:r>
            <a:r>
              <a:rPr lang="zh-CN" altLang="en-US" sz="140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一种创</a:t>
            </a:r>
            <a:r>
              <a:rPr lang="zh-CN" altLang="en-US" sz="1400" smtClean="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想，是</a:t>
            </a:r>
            <a:r>
              <a:rPr lang="zh-CN" altLang="en-US" sz="140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把心中想的东西画出来。</a:t>
            </a:r>
            <a:endParaRPr lang="zh-CN" altLang="en-US" sz="1400">
              <a:solidFill>
                <a:srgbClr val="7A2E1C"/>
              </a:solidFill>
              <a:latin typeface="思源黑体 Light" pitchFamily="34" charset="-122"/>
              <a:ea typeface="思源黑体 Light" pitchFamily="34" charset="-122"/>
              <a:cs typeface="+mn-ea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15" grpId="0" bldLvl="0" animBg="1"/>
      <p:bldP spid="20" grpId="0" animBg="1"/>
      <p:bldP spid="21" grpId="0" bldLvl="0" animBg="1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6F6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椭圆 24"/>
          <p:cNvSpPr/>
          <p:nvPr/>
        </p:nvSpPr>
        <p:spPr>
          <a:xfrm>
            <a:off x="4525102" y="2597634"/>
            <a:ext cx="1397000" cy="1422400"/>
          </a:xfrm>
          <a:prstGeom prst="ellipse">
            <a:avLst/>
          </a:prstGeom>
          <a:solidFill>
            <a:srgbClr val="E8C5A8">
              <a:alpha val="24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pic>
        <p:nvPicPr>
          <p:cNvPr id="30" name="图片 29"/>
          <p:cNvPicPr>
            <a:picLocks noChangeAspect="1"/>
          </p:cNvPicPr>
          <p:nvPr/>
        </p:nvPicPr>
        <p:blipFill rotWithShape="1">
          <a:blip r:embed="rId1"/>
          <a:srcRect r="67084" b="25747"/>
          <a:stretch>
            <a:fillRect/>
          </a:stretch>
        </p:blipFill>
        <p:spPr>
          <a:xfrm>
            <a:off x="0" y="465518"/>
            <a:ext cx="1318745" cy="742315"/>
          </a:xfrm>
          <a:prstGeom prst="rect">
            <a:avLst/>
          </a:prstGeom>
        </p:spPr>
      </p:pic>
      <p:sp>
        <p:nvSpPr>
          <p:cNvPr id="20" name="椭圆 19"/>
          <p:cNvSpPr/>
          <p:nvPr/>
        </p:nvSpPr>
        <p:spPr>
          <a:xfrm>
            <a:off x="6784160" y="1996197"/>
            <a:ext cx="195263" cy="215900"/>
          </a:xfrm>
          <a:prstGeom prst="ellipse">
            <a:avLst/>
          </a:prstGeom>
          <a:noFill/>
          <a:ln w="19050">
            <a:solidFill>
              <a:srgbClr val="93CF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9194257" y="3721584"/>
            <a:ext cx="300037" cy="298450"/>
          </a:xfrm>
          <a:prstGeom prst="ellipse">
            <a:avLst/>
          </a:prstGeom>
          <a:noFill/>
          <a:ln w="19050">
            <a:solidFill>
              <a:srgbClr val="93CF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pic>
        <p:nvPicPr>
          <p:cNvPr id="18" name="图片 17" descr="P-10227086-1021525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rcRect t="20451" r="13407"/>
          <a:stretch>
            <a:fillRect/>
          </a:stretch>
        </p:blipFill>
        <p:spPr>
          <a:xfrm rot="16200000">
            <a:off x="6523674" y="980758"/>
            <a:ext cx="6367780" cy="4969510"/>
          </a:xfrm>
          <a:prstGeom prst="rect">
            <a:avLst/>
          </a:prstGeom>
        </p:spPr>
      </p:pic>
      <p:sp>
        <p:nvSpPr>
          <p:cNvPr id="26" name="椭圆 25"/>
          <p:cNvSpPr/>
          <p:nvPr/>
        </p:nvSpPr>
        <p:spPr>
          <a:xfrm>
            <a:off x="6732567" y="1109663"/>
            <a:ext cx="298450" cy="300037"/>
          </a:xfrm>
          <a:prstGeom prst="ellipse">
            <a:avLst/>
          </a:prstGeom>
          <a:solidFill>
            <a:srgbClr val="E8C5A8">
              <a:alpha val="58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37324" y="2117975"/>
            <a:ext cx="6590266" cy="1902059"/>
          </a:xfrm>
          <a:noFill/>
        </p:spPr>
        <p:txBody>
          <a:bodyPr wrap="none">
            <a:sp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4400" b="1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第四节</a:t>
            </a:r>
            <a:br>
              <a:rPr lang="en-US" altLang="zh-CN" sz="5400" b="1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</a:br>
            <a:r>
              <a:rPr lang="zh-CN" altLang="en-US" sz="5400" b="1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色彩</a:t>
            </a:r>
            <a:r>
              <a:rPr lang="zh-CN" altLang="en-US" sz="5400" b="1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在雕塑中的应用</a:t>
            </a:r>
            <a:endParaRPr lang="zh-CN" altLang="en-US" sz="5400" b="1" dirty="0">
              <a:solidFill>
                <a:srgbClr val="7A2E1C"/>
              </a:solidFill>
              <a:latin typeface="思源黑体 CN Bold" pitchFamily="34" charset="-122"/>
              <a:ea typeface="思源黑体 CN Bold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ldLvl="0" animBg="1"/>
      <p:bldP spid="20" grpId="0" animBg="1"/>
      <p:bldP spid="21" grpId="0" bldLvl="0" animBg="1"/>
      <p:bldP spid="26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组合 1"/>
          <p:cNvPicPr>
            <a:picLocks noGrp="1"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30288" y="927096"/>
            <a:ext cx="11161713" cy="253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本框 7"/>
          <p:cNvSpPr txBox="1">
            <a:spLocks noChangeArrowheads="1"/>
          </p:cNvSpPr>
          <p:nvPr/>
        </p:nvSpPr>
        <p:spPr bwMode="auto">
          <a:xfrm>
            <a:off x="1031876" y="438150"/>
            <a:ext cx="61256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24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色彩</a:t>
            </a:r>
            <a:r>
              <a:rPr lang="zh-CN" altLang="en-US" sz="240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在雕塑中</a:t>
            </a:r>
            <a:r>
              <a:rPr lang="zh-CN" altLang="en-US" sz="240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的</a:t>
            </a:r>
            <a:r>
              <a:rPr lang="zh-CN" altLang="en-US" sz="24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应用</a:t>
            </a:r>
            <a:endParaRPr lang="zh-CN" altLang="en-US" sz="2400">
              <a:solidFill>
                <a:srgbClr val="7A2E1C"/>
              </a:solidFill>
              <a:latin typeface="思源黑体 CN Bold" pitchFamily="34" charset="-122"/>
              <a:ea typeface="思源黑体 CN Bold" pitchFamily="34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242888" y="342900"/>
            <a:ext cx="788987" cy="773113"/>
          </a:xfrm>
          <a:prstGeom prst="ellipse">
            <a:avLst/>
          </a:prstGeom>
          <a:solidFill>
            <a:srgbClr val="E8C5A8">
              <a:alpha val="45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27" name="TextBox 47"/>
          <p:cNvSpPr txBox="1">
            <a:spLocks noChangeArrowheads="1"/>
          </p:cNvSpPr>
          <p:nvPr/>
        </p:nvSpPr>
        <p:spPr bwMode="auto">
          <a:xfrm flipH="1">
            <a:off x="738998" y="1624554"/>
            <a:ext cx="7821342" cy="33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zh-CN" altLang="en-US" sz="1600" smtClean="0">
                <a:solidFill>
                  <a:schemeClr val="tx1">
                    <a:lumMod val="95000"/>
                    <a:lumOff val="5000"/>
                  </a:schemeClr>
                </a:solidFill>
                <a:latin typeface="思源黑体 Light" pitchFamily="34" charset="-122"/>
                <a:ea typeface="思源黑体 Light" pitchFamily="34" charset="-122"/>
              </a:rPr>
              <a:t>观察</a:t>
            </a:r>
            <a:r>
              <a:rPr lang="zh-CN" altLang="en-US" sz="1600">
                <a:solidFill>
                  <a:schemeClr val="tx1">
                    <a:lumMod val="95000"/>
                    <a:lumOff val="5000"/>
                  </a:schemeClr>
                </a:solidFill>
                <a:latin typeface="思源黑体 Light" pitchFamily="34" charset="-122"/>
                <a:ea typeface="思源黑体 Light" pitchFamily="34" charset="-122"/>
              </a:rPr>
              <a:t>以下四</a:t>
            </a:r>
            <a:r>
              <a:rPr lang="zh-CN" altLang="en-US" sz="1600">
                <a:solidFill>
                  <a:schemeClr val="tx1">
                    <a:lumMod val="95000"/>
                    <a:lumOff val="5000"/>
                  </a:schemeClr>
                </a:solidFill>
                <a:latin typeface="思源黑体 Light" pitchFamily="34" charset="-122"/>
                <a:ea typeface="思源黑体 Light" pitchFamily="34" charset="-122"/>
              </a:rPr>
              <a:t>幅</a:t>
            </a:r>
            <a:r>
              <a:rPr lang="zh-CN" altLang="en-US" sz="1600" smtClean="0">
                <a:solidFill>
                  <a:schemeClr val="tx1">
                    <a:lumMod val="95000"/>
                    <a:lumOff val="5000"/>
                  </a:schemeClr>
                </a:solidFill>
                <a:latin typeface="思源黑体 Light" pitchFamily="34" charset="-122"/>
                <a:ea typeface="思源黑体 Light" pitchFamily="34" charset="-122"/>
              </a:rPr>
              <a:t>图回答</a:t>
            </a:r>
            <a:r>
              <a:rPr lang="zh-CN" altLang="en-US" sz="1600">
                <a:solidFill>
                  <a:schemeClr val="tx1">
                    <a:lumMod val="95000"/>
                    <a:lumOff val="5000"/>
                  </a:schemeClr>
                </a:solidFill>
                <a:latin typeface="思源黑体 Light" pitchFamily="34" charset="-122"/>
                <a:ea typeface="思源黑体 Light" pitchFamily="34" charset="-122"/>
              </a:rPr>
              <a:t>下列问题。</a:t>
            </a:r>
            <a:endParaRPr lang="en-US" altLang="zh-CN" sz="1600" dirty="0">
              <a:solidFill>
                <a:schemeClr val="tx1">
                  <a:lumMod val="95000"/>
                  <a:lumOff val="5000"/>
                </a:schemeClr>
              </a:solidFill>
              <a:latin typeface="思源黑体 Light" pitchFamily="34" charset="-122"/>
              <a:ea typeface="思源黑体 Light" pitchFamily="34" charset="-122"/>
            </a:endParaRPr>
          </a:p>
        </p:txBody>
      </p:sp>
      <p:sp>
        <p:nvSpPr>
          <p:cNvPr id="17" name="TextBox 47"/>
          <p:cNvSpPr txBox="1">
            <a:spLocks noChangeArrowheads="1"/>
          </p:cNvSpPr>
          <p:nvPr/>
        </p:nvSpPr>
        <p:spPr bwMode="auto">
          <a:xfrm flipH="1">
            <a:off x="382445" y="4077443"/>
            <a:ext cx="2952667" cy="738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/>
              <a:t>图 </a:t>
            </a:r>
            <a:r>
              <a:rPr lang="en-US" altLang="zh-CN" sz="1400" smtClean="0"/>
              <a:t>1 </a:t>
            </a:r>
            <a:endParaRPr lang="en-US" altLang="zh-CN" sz="1400" smtClean="0"/>
          </a:p>
          <a:p>
            <a:pPr algn="ctr">
              <a:lnSpc>
                <a:spcPct val="150000"/>
              </a:lnSpc>
            </a:pPr>
            <a:r>
              <a:rPr lang="en-US" altLang="zh-CN" sz="1400"/>
              <a:t>《</a:t>
            </a:r>
            <a:r>
              <a:rPr lang="zh-CN" altLang="en-US" sz="1400"/>
              <a:t>短歌行</a:t>
            </a:r>
            <a:r>
              <a:rPr lang="en-US" altLang="zh-CN" sz="1400"/>
              <a:t>》</a:t>
            </a:r>
            <a:r>
              <a:rPr lang="zh-CN" altLang="en-US" sz="1400"/>
              <a:t>雕塑设计 </a:t>
            </a:r>
            <a:r>
              <a:rPr lang="en-US" altLang="zh-CN" sz="1400"/>
              <a:t>/ </a:t>
            </a:r>
            <a:r>
              <a:rPr lang="zh-CN" altLang="en-US" sz="1400"/>
              <a:t>刘波</a:t>
            </a:r>
            <a:endParaRPr lang="en-US" altLang="zh-CN" sz="1400" dirty="0">
              <a:solidFill>
                <a:schemeClr val="tx1">
                  <a:lumMod val="95000"/>
                  <a:lumOff val="5000"/>
                </a:schemeClr>
              </a:solidFill>
              <a:latin typeface="思源黑体 Light" pitchFamily="34" charset="-122"/>
              <a:ea typeface="思源黑体 Light" pitchFamily="34" charset="-122"/>
            </a:endParaRPr>
          </a:p>
        </p:txBody>
      </p:sp>
      <p:sp>
        <p:nvSpPr>
          <p:cNvPr id="18" name="TextBox 47"/>
          <p:cNvSpPr txBox="1">
            <a:spLocks noChangeArrowheads="1"/>
          </p:cNvSpPr>
          <p:nvPr/>
        </p:nvSpPr>
        <p:spPr bwMode="auto">
          <a:xfrm flipH="1">
            <a:off x="3238515" y="4077442"/>
            <a:ext cx="2679631" cy="738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/>
              <a:t>图 </a:t>
            </a:r>
            <a:r>
              <a:rPr lang="en-US" altLang="zh-CN" sz="1400" smtClean="0"/>
              <a:t>2</a:t>
            </a:r>
            <a:endParaRPr lang="en-US" altLang="zh-CN" sz="1400" smtClean="0"/>
          </a:p>
          <a:p>
            <a:pPr algn="ctr">
              <a:lnSpc>
                <a:spcPct val="150000"/>
              </a:lnSpc>
            </a:pPr>
            <a:r>
              <a:rPr lang="en-US" altLang="zh-CN" sz="1400"/>
              <a:t>《</a:t>
            </a:r>
            <a:r>
              <a:rPr lang="zh-CN" altLang="en-US" sz="1400"/>
              <a:t>鱼系列二</a:t>
            </a:r>
            <a:r>
              <a:rPr lang="en-US" altLang="zh-CN" sz="1400"/>
              <a:t>》</a:t>
            </a:r>
            <a:r>
              <a:rPr lang="zh-CN" altLang="en-US" sz="1400"/>
              <a:t>雕塑设计 </a:t>
            </a:r>
            <a:r>
              <a:rPr lang="en-US" altLang="zh-CN" sz="1400"/>
              <a:t>/ </a:t>
            </a:r>
            <a:r>
              <a:rPr lang="zh-CN" altLang="en-US" sz="1400"/>
              <a:t>常红兵</a:t>
            </a:r>
            <a:endParaRPr lang="en-US" altLang="zh-CN" sz="1400" dirty="0"/>
          </a:p>
        </p:txBody>
      </p:sp>
      <p:sp>
        <p:nvSpPr>
          <p:cNvPr id="19" name="TextBox 47"/>
          <p:cNvSpPr txBox="1">
            <a:spLocks noChangeArrowheads="1"/>
          </p:cNvSpPr>
          <p:nvPr/>
        </p:nvSpPr>
        <p:spPr bwMode="auto">
          <a:xfrm flipH="1">
            <a:off x="6115870" y="4077440"/>
            <a:ext cx="2686467" cy="738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/>
              <a:t>图 </a:t>
            </a:r>
            <a:r>
              <a:rPr lang="en-US" altLang="zh-CN" sz="1400" smtClean="0"/>
              <a:t>3 </a:t>
            </a:r>
            <a:endParaRPr lang="en-US" altLang="zh-CN" sz="1400" smtClean="0"/>
          </a:p>
          <a:p>
            <a:pPr algn="ctr">
              <a:lnSpc>
                <a:spcPct val="150000"/>
              </a:lnSpc>
            </a:pPr>
            <a:r>
              <a:rPr lang="en-US" altLang="zh-CN" sz="1400"/>
              <a:t>《</a:t>
            </a:r>
            <a:r>
              <a:rPr lang="zh-CN" altLang="en-US" sz="1400"/>
              <a:t>欧阳修</a:t>
            </a:r>
            <a:r>
              <a:rPr lang="en-US" altLang="zh-CN" sz="1400"/>
              <a:t>》</a:t>
            </a:r>
            <a:r>
              <a:rPr lang="zh-CN" altLang="en-US" sz="1400"/>
              <a:t>雕塑设计 </a:t>
            </a:r>
            <a:r>
              <a:rPr lang="en-US" altLang="zh-CN" sz="1400"/>
              <a:t>/ </a:t>
            </a:r>
            <a:r>
              <a:rPr lang="zh-CN" altLang="en-US" sz="1400"/>
              <a:t>刘波</a:t>
            </a:r>
            <a:endParaRPr lang="en-US" altLang="zh-CN" sz="1400" dirty="0"/>
          </a:p>
        </p:txBody>
      </p:sp>
      <p:sp>
        <p:nvSpPr>
          <p:cNvPr id="20" name="TextBox 47"/>
          <p:cNvSpPr txBox="1">
            <a:spLocks noChangeArrowheads="1"/>
          </p:cNvSpPr>
          <p:nvPr/>
        </p:nvSpPr>
        <p:spPr bwMode="auto">
          <a:xfrm flipH="1">
            <a:off x="8839055" y="4077440"/>
            <a:ext cx="2736534" cy="738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/>
              <a:t>图 </a:t>
            </a:r>
            <a:r>
              <a:rPr lang="en-US" altLang="zh-CN" sz="1400" smtClean="0"/>
              <a:t>4 </a:t>
            </a:r>
            <a:endParaRPr lang="en-US" altLang="zh-CN" sz="1400" smtClean="0"/>
          </a:p>
          <a:p>
            <a:pPr algn="ctr">
              <a:lnSpc>
                <a:spcPct val="150000"/>
              </a:lnSpc>
            </a:pPr>
            <a:r>
              <a:rPr lang="en-US" altLang="zh-CN" sz="1400"/>
              <a:t>《</a:t>
            </a:r>
            <a:r>
              <a:rPr lang="zh-CN" altLang="en-US" sz="1400"/>
              <a:t>空间的感受</a:t>
            </a:r>
            <a:r>
              <a:rPr lang="en-US" altLang="zh-CN" sz="1400"/>
              <a:t>》</a:t>
            </a:r>
            <a:r>
              <a:rPr lang="zh-CN" altLang="en-US" sz="1400"/>
              <a:t>雕塑设计 </a:t>
            </a:r>
            <a:r>
              <a:rPr lang="en-US" altLang="zh-CN" sz="1400"/>
              <a:t>/ </a:t>
            </a:r>
            <a:r>
              <a:rPr lang="zh-CN" altLang="en-US" sz="1400"/>
              <a:t>刘波</a:t>
            </a:r>
            <a:endParaRPr lang="en-US" altLang="zh-CN" sz="1400" dirty="0"/>
          </a:p>
        </p:txBody>
      </p:sp>
      <p:sp>
        <p:nvSpPr>
          <p:cNvPr id="28" name="TextBox 47"/>
          <p:cNvSpPr txBox="1">
            <a:spLocks noChangeArrowheads="1"/>
          </p:cNvSpPr>
          <p:nvPr/>
        </p:nvSpPr>
        <p:spPr bwMode="auto">
          <a:xfrm flipH="1">
            <a:off x="738998" y="5021740"/>
            <a:ext cx="7821342" cy="33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看看：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这些雕塑作品应放置在什么样的环境中？ </a:t>
            </a:r>
            <a:endParaRPr lang="en-US" altLang="zh-CN" sz="1600" b="1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TextBox 47"/>
          <p:cNvSpPr txBox="1">
            <a:spLocks noChangeArrowheads="1"/>
          </p:cNvSpPr>
          <p:nvPr/>
        </p:nvSpPr>
        <p:spPr bwMode="auto">
          <a:xfrm flipH="1">
            <a:off x="738998" y="5530281"/>
            <a:ext cx="7821342" cy="33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想想：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这些雕塑作品是运用哪种材料制成的？</a:t>
            </a:r>
            <a:endParaRPr lang="zh-CN" altLang="en-US" sz="1600" b="1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TextBox 47"/>
          <p:cNvSpPr txBox="1">
            <a:spLocks noChangeArrowheads="1"/>
          </p:cNvSpPr>
          <p:nvPr/>
        </p:nvSpPr>
        <p:spPr bwMode="auto">
          <a:xfrm flipH="1">
            <a:off x="738996" y="6038822"/>
            <a:ext cx="10953650" cy="33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做做：请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同学们用文字的形式描述每幅作品与周边环境之间的关系。</a:t>
            </a:r>
            <a:endParaRPr lang="zh-CN" altLang="en-US" sz="1600" b="1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2" name="图片 51"/>
          <p:cNvPicPr>
            <a:picLocks noChangeAspect="1"/>
          </p:cNvPicPr>
          <p:nvPr/>
        </p:nvPicPr>
        <p:blipFill rotWithShape="1">
          <a:blip r:embed="rId2"/>
          <a:srcRect l="51601" t="28741" r="30894" b="51056"/>
          <a:stretch>
            <a:fillRect/>
          </a:stretch>
        </p:blipFill>
        <p:spPr>
          <a:xfrm>
            <a:off x="3043614" y="2242224"/>
            <a:ext cx="2991711" cy="1682750"/>
          </a:xfrm>
          <a:prstGeom prst="rect">
            <a:avLst/>
          </a:prstGeom>
        </p:spPr>
      </p:pic>
      <p:pic>
        <p:nvPicPr>
          <p:cNvPr id="53" name="图片 52"/>
          <p:cNvPicPr>
            <a:picLocks noChangeAspect="1"/>
          </p:cNvPicPr>
          <p:nvPr/>
        </p:nvPicPr>
        <p:blipFill rotWithShape="1">
          <a:blip r:embed="rId2"/>
          <a:srcRect l="34166" t="56428" r="51908" b="26141"/>
          <a:stretch>
            <a:fillRect/>
          </a:stretch>
        </p:blipFill>
        <p:spPr>
          <a:xfrm>
            <a:off x="6418450" y="2305916"/>
            <a:ext cx="2670220" cy="1501775"/>
          </a:xfrm>
          <a:prstGeom prst="rect">
            <a:avLst/>
          </a:prstGeom>
        </p:spPr>
      </p:pic>
      <p:pic>
        <p:nvPicPr>
          <p:cNvPr id="54" name="图片 53"/>
          <p:cNvPicPr>
            <a:picLocks noChangeAspect="1"/>
          </p:cNvPicPr>
          <p:nvPr/>
        </p:nvPicPr>
        <p:blipFill rotWithShape="1">
          <a:blip r:embed="rId2"/>
          <a:srcRect l="56516" t="56428" r="35013" b="26141"/>
          <a:stretch>
            <a:fillRect/>
          </a:stretch>
        </p:blipFill>
        <p:spPr>
          <a:xfrm>
            <a:off x="9486643" y="2595908"/>
            <a:ext cx="1624238" cy="913130"/>
          </a:xfrm>
          <a:prstGeom prst="rect">
            <a:avLst/>
          </a:prstGeom>
        </p:spPr>
      </p:pic>
      <p:pic>
        <p:nvPicPr>
          <p:cNvPr id="55" name="图片 54"/>
          <p:cNvPicPr>
            <a:picLocks noChangeAspect="1"/>
          </p:cNvPicPr>
          <p:nvPr/>
        </p:nvPicPr>
        <p:blipFill rotWithShape="1">
          <a:blip r:embed="rId2"/>
          <a:srcRect l="35338" t="28741" r="52738" b="51056"/>
          <a:stretch>
            <a:fillRect/>
          </a:stretch>
        </p:blipFill>
        <p:spPr>
          <a:xfrm>
            <a:off x="839877" y="2518005"/>
            <a:ext cx="2037805" cy="1146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组合 1"/>
          <p:cNvPicPr>
            <a:picLocks noGrp="1"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30288" y="927096"/>
            <a:ext cx="11161713" cy="253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椭圆 5"/>
          <p:cNvSpPr/>
          <p:nvPr/>
        </p:nvSpPr>
        <p:spPr>
          <a:xfrm>
            <a:off x="242888" y="342900"/>
            <a:ext cx="788987" cy="773113"/>
          </a:xfrm>
          <a:prstGeom prst="ellipse">
            <a:avLst/>
          </a:prstGeom>
          <a:solidFill>
            <a:srgbClr val="E8C5A8">
              <a:alpha val="45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7" name="矩形 6"/>
          <p:cNvSpPr/>
          <p:nvPr/>
        </p:nvSpPr>
        <p:spPr>
          <a:xfrm>
            <a:off x="738997" y="1351434"/>
            <a:ext cx="10696258" cy="4399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400" smtClean="0"/>
              <a:t>雕塑</a:t>
            </a:r>
            <a:r>
              <a:rPr lang="zh-CN" altLang="en-US" sz="1400"/>
              <a:t>艺术是一种历史悠久的造型艺术形式。纵观古今中外，不同类型、不同风格的精美雕塑作品琳琅满目，不同的雕塑作品也反映出该作品所处时代的政治、经济、文化发展状况和代表性艺术特征。</a:t>
            </a:r>
            <a:endParaRPr lang="zh-CN" altLang="en-US" sz="1400"/>
          </a:p>
          <a:p>
            <a:pPr>
              <a:lnSpc>
                <a:spcPct val="200000"/>
              </a:lnSpc>
            </a:pPr>
            <a:endParaRPr lang="en-US" altLang="zh-CN" sz="1400" smtClean="0"/>
          </a:p>
          <a:p>
            <a:pPr>
              <a:lnSpc>
                <a:spcPct val="200000"/>
              </a:lnSpc>
            </a:pPr>
            <a:r>
              <a:rPr lang="zh-CN" altLang="en-US" sz="1400" smtClean="0"/>
              <a:t> </a:t>
            </a:r>
            <a:r>
              <a:rPr lang="zh-CN" altLang="en-US" sz="1400"/>
              <a:t>由此可见，雕塑家除善于选择材料外，更擅长将色彩作为一种媒介，</a:t>
            </a:r>
            <a:r>
              <a:rPr lang="zh-CN" altLang="en-US" sz="1400"/>
              <a:t>展现 </a:t>
            </a:r>
            <a:r>
              <a:rPr lang="zh-CN" altLang="en-US" sz="1400"/>
              <a:t>雕塑作品的时代性，从而赋予雕塑作品崭新的生命力。因此，在雕塑作品的创作过程中，合理运用色彩不仅能有效地增强雕塑作品的视觉冲击力，而且能更好地表达雕塑家的个人情感。</a:t>
            </a:r>
            <a:endParaRPr lang="zh-CN" altLang="en-US" sz="1400"/>
          </a:p>
          <a:p>
            <a:pPr>
              <a:lnSpc>
                <a:spcPct val="200000"/>
              </a:lnSpc>
            </a:pPr>
            <a:endParaRPr lang="zh-CN" altLang="en-US" sz="1400"/>
          </a:p>
          <a:p>
            <a:pPr>
              <a:lnSpc>
                <a:spcPct val="200000"/>
              </a:lnSpc>
            </a:pPr>
            <a:r>
              <a:rPr lang="zh-CN" altLang="en-US" sz="1400"/>
              <a:t>总之，雕塑作品的创作，无论是单一色彩还是多重色彩，都是雕塑形体以外的另一种语言，能有力地展现出雕塑艺术不同的表达方式。但是随着时代的发展，单色雕塑作品逐渐减少，雕塑作品创作中的色 彩运用逐渐多元化。所以，雕塑作品的色彩处理是当代雕塑家需要迫切解决的问题之一</a:t>
            </a:r>
            <a:r>
              <a:rPr lang="zh-CN" altLang="en-US" sz="1400"/>
              <a:t>。 </a:t>
            </a:r>
            <a:endParaRPr lang="en-US" altLang="zh-CN" sz="1400" smtClean="0"/>
          </a:p>
          <a:p>
            <a:pPr>
              <a:lnSpc>
                <a:spcPct val="200000"/>
              </a:lnSpc>
            </a:pPr>
            <a:endParaRPr lang="en-US" altLang="zh-CN" sz="1400" smtClean="0"/>
          </a:p>
        </p:txBody>
      </p:sp>
      <p:sp>
        <p:nvSpPr>
          <p:cNvPr id="10" name="文本框 7"/>
          <p:cNvSpPr txBox="1">
            <a:spLocks noChangeArrowheads="1"/>
          </p:cNvSpPr>
          <p:nvPr/>
        </p:nvSpPr>
        <p:spPr bwMode="auto">
          <a:xfrm>
            <a:off x="1031876" y="438150"/>
            <a:ext cx="65986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色彩在雕塑中的应用</a:t>
            </a:r>
            <a:endParaRPr lang="zh-CN" altLang="en-US" sz="2400">
              <a:solidFill>
                <a:srgbClr val="7A2E1C"/>
              </a:solidFill>
              <a:latin typeface="思源黑体 CN Bold" pitchFamily="34" charset="-122"/>
              <a:ea typeface="思源黑体 CN Bold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组合 1"/>
          <p:cNvPicPr>
            <a:picLocks noGrp="1"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30288" y="927096"/>
            <a:ext cx="11161713" cy="253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椭圆 5"/>
          <p:cNvSpPr/>
          <p:nvPr/>
        </p:nvSpPr>
        <p:spPr>
          <a:xfrm>
            <a:off x="242888" y="342900"/>
            <a:ext cx="788987" cy="773113"/>
          </a:xfrm>
          <a:prstGeom prst="ellipse">
            <a:avLst/>
          </a:prstGeom>
          <a:solidFill>
            <a:srgbClr val="E8C5A8">
              <a:alpha val="45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7" name="矩形 6"/>
          <p:cNvSpPr/>
          <p:nvPr/>
        </p:nvSpPr>
        <p:spPr>
          <a:xfrm>
            <a:off x="738997" y="1732434"/>
            <a:ext cx="10696258" cy="2676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400" smtClean="0"/>
              <a:t>综上所述</a:t>
            </a:r>
            <a:r>
              <a:rPr lang="zh-CN" altLang="en-US" sz="1400"/>
              <a:t>，色彩是雕塑艺术中不可或缺的重要元素，是装饰元素中的“先驱者”，是最富生命意义的创作语言，它以独特的艺术特征给人视觉美的享受、使人产生心灵共鸣。</a:t>
            </a:r>
            <a:endParaRPr lang="zh-CN" altLang="en-US" sz="1400"/>
          </a:p>
          <a:p>
            <a:pPr>
              <a:lnSpc>
                <a:spcPct val="200000"/>
              </a:lnSpc>
            </a:pPr>
            <a:endParaRPr lang="zh-CN" altLang="en-US" sz="1400"/>
          </a:p>
          <a:p>
            <a:pPr>
              <a:lnSpc>
                <a:spcPct val="200000"/>
              </a:lnSpc>
            </a:pPr>
            <a:r>
              <a:rPr lang="zh-CN" altLang="en-US" sz="1400"/>
              <a:t>纵观雕塑作品创作的发展历程，雕塑中的色彩连接着其形体与空间状态。雕塑中的色彩虽不是语言沟通媒介，但有其象征意义，能进行语义传达，具有重要的理论意义与现实意义。事实证明，在世界雕塑艺术的发展史上，色彩在现代雕塑中起着举足轻重的作用，“形于色”的相交相融一直伴随着雕塑艺术不断创新与发展。</a:t>
            </a:r>
            <a:endParaRPr lang="en-US" altLang="zh-CN" sz="1400" smtClean="0"/>
          </a:p>
        </p:txBody>
      </p:sp>
      <p:sp>
        <p:nvSpPr>
          <p:cNvPr id="10" name="文本框 7"/>
          <p:cNvSpPr txBox="1">
            <a:spLocks noChangeArrowheads="1"/>
          </p:cNvSpPr>
          <p:nvPr/>
        </p:nvSpPr>
        <p:spPr bwMode="auto">
          <a:xfrm>
            <a:off x="1031876" y="438150"/>
            <a:ext cx="65986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色彩在雕塑中的应用</a:t>
            </a:r>
            <a:endParaRPr lang="zh-CN" altLang="en-US" sz="2400">
              <a:solidFill>
                <a:srgbClr val="7A2E1C"/>
              </a:solidFill>
              <a:latin typeface="思源黑体 CN Bold" pitchFamily="34" charset="-122"/>
              <a:ea typeface="思源黑体 CN Bold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组合 1"/>
          <p:cNvPicPr>
            <a:picLocks noGrp="1"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30288" y="927096"/>
            <a:ext cx="11161713" cy="253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本框 7"/>
          <p:cNvSpPr txBox="1">
            <a:spLocks noChangeArrowheads="1"/>
          </p:cNvSpPr>
          <p:nvPr/>
        </p:nvSpPr>
        <p:spPr bwMode="auto">
          <a:xfrm>
            <a:off x="1031876" y="438150"/>
            <a:ext cx="40866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色彩在雕塑中的应用</a:t>
            </a:r>
            <a:endParaRPr lang="zh-CN" altLang="en-US" sz="2400">
              <a:solidFill>
                <a:srgbClr val="7A2E1C"/>
              </a:solidFill>
              <a:latin typeface="思源黑体 CN Bold" pitchFamily="34" charset="-122"/>
              <a:ea typeface="思源黑体 CN Bold" pitchFamily="34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242888" y="342900"/>
            <a:ext cx="788987" cy="773113"/>
          </a:xfrm>
          <a:prstGeom prst="ellipse">
            <a:avLst/>
          </a:prstGeom>
          <a:solidFill>
            <a:srgbClr val="E8C5A8">
              <a:alpha val="45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7" name="TextBox 47"/>
          <p:cNvSpPr txBox="1">
            <a:spLocks noChangeArrowheads="1"/>
          </p:cNvSpPr>
          <p:nvPr/>
        </p:nvSpPr>
        <p:spPr bwMode="auto">
          <a:xfrm flipH="1">
            <a:off x="738998" y="1517628"/>
            <a:ext cx="7821342" cy="33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色彩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在设计中的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应用</a:t>
            </a:r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示例</a:t>
            </a:r>
            <a:endParaRPr lang="en-US" altLang="zh-CN" sz="1600" b="1" dirty="0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738998" y="4175245"/>
            <a:ext cx="26873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altLang="zh-CN" sz="1400" smtClean="0"/>
              <a:t>《</a:t>
            </a:r>
            <a:r>
              <a:rPr lang="zh-CN" altLang="en-US" sz="1400" smtClean="0"/>
              <a:t>鱼系列三</a:t>
            </a:r>
            <a:r>
              <a:rPr lang="en-US" altLang="zh-CN" sz="1400" smtClean="0"/>
              <a:t>》</a:t>
            </a:r>
            <a:r>
              <a:rPr lang="zh-CN" altLang="en-US" sz="1400"/>
              <a:t>雕塑设计 </a:t>
            </a:r>
            <a:r>
              <a:rPr lang="en-US" altLang="zh-CN" sz="1400"/>
              <a:t>/ </a:t>
            </a:r>
            <a:r>
              <a:rPr lang="zh-CN" altLang="en-US" sz="1400"/>
              <a:t>常红兵 </a:t>
            </a:r>
            <a:endParaRPr lang="zh-CN" altLang="en-US" sz="1400"/>
          </a:p>
        </p:txBody>
      </p:sp>
      <p:sp>
        <p:nvSpPr>
          <p:cNvPr id="11" name="矩形 10"/>
          <p:cNvSpPr/>
          <p:nvPr/>
        </p:nvSpPr>
        <p:spPr>
          <a:xfrm>
            <a:off x="3746412" y="4175245"/>
            <a:ext cx="28420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altLang="zh-CN" sz="1400" smtClean="0"/>
              <a:t>《</a:t>
            </a:r>
            <a:r>
              <a:rPr lang="zh-CN" altLang="en-US" sz="1400"/>
              <a:t>流水</a:t>
            </a:r>
            <a:r>
              <a:rPr lang="en-US" altLang="zh-CN" sz="1400"/>
              <a:t>》</a:t>
            </a:r>
            <a:r>
              <a:rPr lang="zh-CN" altLang="en-US" sz="1400"/>
              <a:t>雕塑设计 </a:t>
            </a:r>
            <a:r>
              <a:rPr lang="en-US" altLang="zh-CN" sz="1400"/>
              <a:t>/ </a:t>
            </a:r>
            <a:r>
              <a:rPr lang="zh-CN" altLang="en-US" sz="1400"/>
              <a:t>刘波</a:t>
            </a:r>
            <a:endParaRPr lang="zh-CN" altLang="en-US" sz="1400"/>
          </a:p>
        </p:txBody>
      </p:sp>
      <p:sp>
        <p:nvSpPr>
          <p:cNvPr id="12" name="矩形 11"/>
          <p:cNvSpPr/>
          <p:nvPr/>
        </p:nvSpPr>
        <p:spPr>
          <a:xfrm>
            <a:off x="6634144" y="4175245"/>
            <a:ext cx="2687374" cy="463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altLang="zh-CN" sz="1400"/>
              <a:t>《</a:t>
            </a:r>
            <a:r>
              <a:rPr lang="zh-CN" altLang="en-US" sz="1400"/>
              <a:t>吾</a:t>
            </a:r>
            <a:r>
              <a:rPr lang="en-US" altLang="zh-CN" sz="1400"/>
              <a:t>》</a:t>
            </a:r>
            <a:r>
              <a:rPr lang="zh-CN" altLang="en-US" sz="1400"/>
              <a:t>雕塑设计 </a:t>
            </a:r>
            <a:r>
              <a:rPr lang="en-US" altLang="zh-CN" sz="1400"/>
              <a:t>/ </a:t>
            </a:r>
            <a:r>
              <a:rPr lang="zh-CN" altLang="en-US" sz="1400"/>
              <a:t>于吉普</a:t>
            </a:r>
            <a:endParaRPr lang="zh-CN" altLang="en-US" sz="1400"/>
          </a:p>
        </p:txBody>
      </p:sp>
      <p:sp>
        <p:nvSpPr>
          <p:cNvPr id="13" name="矩形 12"/>
          <p:cNvSpPr/>
          <p:nvPr/>
        </p:nvSpPr>
        <p:spPr>
          <a:xfrm>
            <a:off x="9275905" y="4175245"/>
            <a:ext cx="2511972" cy="463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altLang="zh-CN" sz="1400"/>
              <a:t>《</a:t>
            </a:r>
            <a:r>
              <a:rPr lang="zh-CN" altLang="en-US" sz="1400"/>
              <a:t>五月风</a:t>
            </a:r>
            <a:r>
              <a:rPr lang="en-US" altLang="zh-CN" sz="1400"/>
              <a:t>》</a:t>
            </a:r>
            <a:r>
              <a:rPr lang="zh-CN" altLang="en-US" sz="1400"/>
              <a:t>雕塑设计 </a:t>
            </a:r>
            <a:r>
              <a:rPr lang="en-US" altLang="zh-CN" sz="1400"/>
              <a:t>/ </a:t>
            </a:r>
            <a:r>
              <a:rPr lang="zh-CN" altLang="en-US" sz="1400"/>
              <a:t>刘波</a:t>
            </a:r>
            <a:endParaRPr lang="zh-CN" altLang="en-US" sz="1400"/>
          </a:p>
        </p:txBody>
      </p:sp>
      <p:grpSp>
        <p:nvGrpSpPr>
          <p:cNvPr id="14" name="组合 13"/>
          <p:cNvGrpSpPr/>
          <p:nvPr/>
        </p:nvGrpSpPr>
        <p:grpSpPr>
          <a:xfrm>
            <a:off x="738996" y="5163631"/>
            <a:ext cx="10632636" cy="581732"/>
            <a:chOff x="738995" y="5083890"/>
            <a:chExt cx="10554965" cy="966104"/>
          </a:xfrm>
        </p:grpSpPr>
        <p:sp>
          <p:nvSpPr>
            <p:cNvPr id="15" name="稻壳儿搜索【幻雨工作室】_8"/>
            <p:cNvSpPr/>
            <p:nvPr/>
          </p:nvSpPr>
          <p:spPr bwMode="auto">
            <a:xfrm>
              <a:off x="738995" y="5083890"/>
              <a:ext cx="10554964" cy="966104"/>
            </a:xfrm>
            <a:prstGeom prst="round2DiagRect">
              <a:avLst>
                <a:gd name="adj1" fmla="val 0"/>
                <a:gd name="adj2" fmla="val 0"/>
              </a:avLst>
            </a:prstGeom>
            <a:solidFill>
              <a:srgbClr val="93CFD0"/>
            </a:solidFill>
            <a:ln w="9525" cap="flat">
              <a:noFill/>
              <a:miter lim="800000"/>
            </a:ln>
            <a:effectLst/>
            <a:scene3d>
              <a:camera prst="orthographicFront"/>
              <a:lightRig rig="chilly" dir="t">
                <a:rot lat="0" lon="0" rev="0"/>
              </a:lightRig>
            </a:scene3d>
            <a:sp3d/>
          </p:spPr>
          <p:txBody>
            <a:bodyPr lIns="0" tIns="0" rIns="0" bIns="0" anchor="ctr"/>
            <a:lstStyle/>
            <a:p>
              <a:pPr algn="ctr" fontAlgn="auto">
                <a:lnSpc>
                  <a:spcPct val="130000"/>
                </a:lnSpc>
              </a:pPr>
              <a:endParaRPr lang="bg-BG" noProof="1"/>
            </a:p>
          </p:txBody>
        </p:sp>
        <p:sp>
          <p:nvSpPr>
            <p:cNvPr id="16" name="矩形 15"/>
            <p:cNvSpPr/>
            <p:nvPr/>
          </p:nvSpPr>
          <p:spPr>
            <a:xfrm>
              <a:off x="884909" y="5120551"/>
              <a:ext cx="10409051" cy="76456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600" b="1">
                  <a:solidFill>
                    <a:schemeClr val="bg1"/>
                  </a:solidFill>
                </a:rPr>
                <a:t>作业 </a:t>
              </a:r>
              <a:r>
                <a:rPr lang="zh-CN" altLang="en-US" sz="1600" b="1" smtClean="0">
                  <a:solidFill>
                    <a:schemeClr val="bg1"/>
                  </a:solidFill>
                </a:rPr>
                <a:t>：根据</a:t>
              </a:r>
              <a:r>
                <a:rPr lang="zh-CN" altLang="en-US" sz="1600" b="1">
                  <a:solidFill>
                    <a:schemeClr val="bg1"/>
                  </a:solidFill>
                </a:rPr>
                <a:t>提供的作品图例或自主收集的相关作品，进行色彩在雕塑领域的 应用分析（字数：</a:t>
              </a:r>
              <a:r>
                <a:rPr lang="en-US" altLang="zh-CN" sz="1600" b="1">
                  <a:solidFill>
                    <a:schemeClr val="bg1"/>
                  </a:solidFill>
                </a:rPr>
                <a:t>100~200 </a:t>
              </a:r>
              <a:r>
                <a:rPr lang="zh-CN" altLang="en-US" sz="1600" b="1" smtClean="0">
                  <a:solidFill>
                    <a:schemeClr val="bg1"/>
                  </a:solidFill>
                </a:rPr>
                <a:t>字</a:t>
              </a:r>
              <a:r>
                <a:rPr lang="zh-CN" altLang="en-US" sz="1600" b="1">
                  <a:solidFill>
                    <a:schemeClr val="bg1"/>
                  </a:solidFill>
                </a:rPr>
                <a:t>）。</a:t>
              </a:r>
              <a:endParaRPr lang="en-US" sz="1600" b="1">
                <a:solidFill>
                  <a:schemeClr val="bg1"/>
                </a:solidFill>
              </a:endParaRPr>
            </a:p>
          </p:txBody>
        </p:sp>
      </p:grpSp>
      <p:pic>
        <p:nvPicPr>
          <p:cNvPr id="32" name="图片 31"/>
          <p:cNvPicPr>
            <a:picLocks noChangeAspect="1"/>
          </p:cNvPicPr>
          <p:nvPr/>
        </p:nvPicPr>
        <p:blipFill rotWithShape="1">
          <a:blip r:embed="rId2"/>
          <a:srcRect l="31263" t="35725" r="30562" b="41776"/>
          <a:stretch>
            <a:fillRect/>
          </a:stretch>
        </p:blipFill>
        <p:spPr>
          <a:xfrm>
            <a:off x="2024249" y="2055542"/>
            <a:ext cx="3776980" cy="2124572"/>
          </a:xfrm>
          <a:prstGeom prst="rect">
            <a:avLst/>
          </a:prstGeom>
        </p:spPr>
      </p:pic>
      <p:pic>
        <p:nvPicPr>
          <p:cNvPr id="33" name="图片 32"/>
          <p:cNvPicPr>
            <a:picLocks noChangeAspect="1"/>
          </p:cNvPicPr>
          <p:nvPr/>
        </p:nvPicPr>
        <p:blipFill rotWithShape="1">
          <a:blip r:embed="rId3"/>
          <a:srcRect l="36395" t="41889" r="54414" b="34345"/>
          <a:stretch>
            <a:fillRect/>
          </a:stretch>
        </p:blipFill>
        <p:spPr>
          <a:xfrm>
            <a:off x="7251862" y="2682825"/>
            <a:ext cx="1484713" cy="835025"/>
          </a:xfrm>
          <a:prstGeom prst="rect">
            <a:avLst/>
          </a:prstGeom>
        </p:spPr>
      </p:pic>
      <p:pic>
        <p:nvPicPr>
          <p:cNvPr id="34" name="图片 33"/>
          <p:cNvPicPr>
            <a:picLocks noChangeAspect="1"/>
          </p:cNvPicPr>
          <p:nvPr/>
        </p:nvPicPr>
        <p:blipFill rotWithShape="1">
          <a:blip r:embed="rId3"/>
          <a:srcRect l="52897" t="41889" r="31551" b="34345"/>
          <a:stretch>
            <a:fillRect/>
          </a:stretch>
        </p:blipFill>
        <p:spPr>
          <a:xfrm>
            <a:off x="9133754" y="2400474"/>
            <a:ext cx="2512197" cy="14128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4184" y="0"/>
            <a:ext cx="12186285" cy="6858000"/>
          </a:xfrm>
          <a:prstGeom prst="rect">
            <a:avLst/>
          </a:prstGeom>
        </p:spPr>
      </p:pic>
      <p:sp>
        <p:nvSpPr>
          <p:cNvPr id="7" name="椭圆 6"/>
          <p:cNvSpPr/>
          <p:nvPr/>
        </p:nvSpPr>
        <p:spPr>
          <a:xfrm>
            <a:off x="3110373" y="3571846"/>
            <a:ext cx="1397000" cy="1422400"/>
          </a:xfrm>
          <a:prstGeom prst="ellipse">
            <a:avLst/>
          </a:prstGeom>
          <a:solidFill>
            <a:srgbClr val="E8C5A8">
              <a:alpha val="24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474127" y="2031424"/>
            <a:ext cx="5243744" cy="1448282"/>
          </a:xfrm>
          <a:noFill/>
        </p:spPr>
        <p:txBody>
          <a:bodyPr wrap="none">
            <a:spAutoFit/>
          </a:bodyPr>
          <a:lstStyle/>
          <a:p>
            <a:r>
              <a:rPr lang="zh-CN" altLang="en-US" sz="9600" b="1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感谢观看</a:t>
            </a:r>
            <a:endParaRPr lang="zh-CN" altLang="en-US" sz="9600" b="1" dirty="0">
              <a:solidFill>
                <a:srgbClr val="7A2E1C"/>
              </a:solidFill>
              <a:latin typeface="思源黑体 CN Bold" pitchFamily="34" charset="-122"/>
              <a:ea typeface="思源黑体 CN Bold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41757" y="4897425"/>
            <a:ext cx="36744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演讲者：</a:t>
            </a:r>
            <a:r>
              <a:rPr lang="en-US" altLang="zh-CN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xxx</a:t>
            </a:r>
            <a:r>
              <a:rPr lang="zh-CN" altLang="en-US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      </a:t>
            </a:r>
            <a:r>
              <a:rPr lang="zh-CN" altLang="en-US" sz="1600" dirty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时间</a:t>
            </a:r>
            <a:r>
              <a:rPr lang="zh-CN" altLang="en-US" sz="160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：</a:t>
            </a:r>
            <a:r>
              <a:rPr lang="en-US" altLang="zh-CN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2024</a:t>
            </a:r>
            <a:r>
              <a:rPr lang="zh-CN" altLang="en-US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年</a:t>
            </a:r>
            <a:r>
              <a:rPr lang="en-US" altLang="zh-CN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9</a:t>
            </a:r>
            <a:r>
              <a:rPr lang="zh-CN" altLang="en-US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月</a:t>
            </a:r>
            <a:r>
              <a:rPr lang="en-US" altLang="zh-CN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6</a:t>
            </a:r>
            <a:r>
              <a:rPr lang="zh-CN" altLang="en-US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日</a:t>
            </a:r>
            <a:endParaRPr lang="zh-CN" altLang="en-US" sz="1600" dirty="0">
              <a:solidFill>
                <a:srgbClr val="7A2E1C"/>
              </a:solidFill>
              <a:latin typeface="思源黑体 CN Bold" pitchFamily="34" charset="-122"/>
              <a:ea typeface="思源黑体 CN Bold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 bwMode="auto">
          <a:xfrm>
            <a:off x="4800580" y="-50800"/>
            <a:ext cx="379412" cy="4410075"/>
            <a:chOff x="6534364" y="0"/>
            <a:chExt cx="222606" cy="2363056"/>
          </a:xfrm>
        </p:grpSpPr>
        <p:cxnSp>
          <p:nvCxnSpPr>
            <p:cNvPr id="9" name="直接连接符 8"/>
            <p:cNvCxnSpPr/>
            <p:nvPr/>
          </p:nvCxnSpPr>
          <p:spPr>
            <a:xfrm>
              <a:off x="6534364" y="0"/>
              <a:ext cx="0" cy="2363056"/>
            </a:xfrm>
            <a:prstGeom prst="line">
              <a:avLst/>
            </a:prstGeom>
            <a:ln>
              <a:solidFill>
                <a:srgbClr val="B1C5A0">
                  <a:alpha val="2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>
              <a:off x="6646133" y="0"/>
              <a:ext cx="0" cy="1533690"/>
            </a:xfrm>
            <a:prstGeom prst="line">
              <a:avLst/>
            </a:prstGeom>
            <a:ln>
              <a:solidFill>
                <a:srgbClr val="B1C5A0">
                  <a:alpha val="2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>
              <a:off x="6756970" y="0"/>
              <a:ext cx="0" cy="1181528"/>
            </a:xfrm>
            <a:prstGeom prst="line">
              <a:avLst/>
            </a:prstGeom>
            <a:ln>
              <a:solidFill>
                <a:srgbClr val="B1C5A0">
                  <a:alpha val="2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组合 11"/>
          <p:cNvGrpSpPr/>
          <p:nvPr/>
        </p:nvGrpSpPr>
        <p:grpSpPr bwMode="auto">
          <a:xfrm>
            <a:off x="6302355" y="254000"/>
            <a:ext cx="111125" cy="1385888"/>
            <a:chOff x="8157681" y="0"/>
            <a:chExt cx="111381" cy="1385529"/>
          </a:xfrm>
        </p:grpSpPr>
        <p:cxnSp>
          <p:nvCxnSpPr>
            <p:cNvPr id="13" name="直接连接符 12"/>
            <p:cNvCxnSpPr/>
            <p:nvPr/>
          </p:nvCxnSpPr>
          <p:spPr>
            <a:xfrm>
              <a:off x="8216553" y="0"/>
              <a:ext cx="0" cy="1264910"/>
            </a:xfrm>
            <a:prstGeom prst="line">
              <a:avLst/>
            </a:prstGeom>
            <a:ln>
              <a:solidFill>
                <a:srgbClr val="B1C5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椭圆 13"/>
            <p:cNvSpPr/>
            <p:nvPr/>
          </p:nvSpPr>
          <p:spPr>
            <a:xfrm>
              <a:off x="8157681" y="1274433"/>
              <a:ext cx="111381" cy="111096"/>
            </a:xfrm>
            <a:prstGeom prst="ellipse">
              <a:avLst/>
            </a:prstGeom>
            <a:noFill/>
            <a:ln>
              <a:solidFill>
                <a:srgbClr val="B1C5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/>
              <a:endParaRPr lang="zh-CN" altLang="en-US" noProof="1">
                <a:latin typeface="方正仿宋简体" panose="02010601030101010101" charset="-122"/>
                <a:ea typeface="方正仿宋简体" panose="02010601030101010101" charset="-122"/>
              </a:endParaRPr>
            </a:p>
          </p:txBody>
        </p:sp>
      </p:grpSp>
      <p:sp>
        <p:nvSpPr>
          <p:cNvPr id="15" name="椭圆 14"/>
          <p:cNvSpPr/>
          <p:nvPr/>
        </p:nvSpPr>
        <p:spPr>
          <a:xfrm>
            <a:off x="6732567" y="1109663"/>
            <a:ext cx="298450" cy="300037"/>
          </a:xfrm>
          <a:prstGeom prst="ellipse">
            <a:avLst/>
          </a:prstGeom>
          <a:solidFill>
            <a:srgbClr val="E8C5A8">
              <a:alpha val="58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3290836" y="3317596"/>
            <a:ext cx="195263" cy="215900"/>
          </a:xfrm>
          <a:prstGeom prst="ellipse">
            <a:avLst/>
          </a:prstGeom>
          <a:noFill/>
          <a:ln w="19050">
            <a:solidFill>
              <a:srgbClr val="93CF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9194257" y="3721584"/>
            <a:ext cx="300037" cy="298450"/>
          </a:xfrm>
          <a:prstGeom prst="ellipse">
            <a:avLst/>
          </a:prstGeom>
          <a:noFill/>
          <a:ln w="19050">
            <a:solidFill>
              <a:srgbClr val="93CF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pic>
        <p:nvPicPr>
          <p:cNvPr id="22" name="组合 5"/>
          <p:cNvPicPr>
            <a:picLocks noGrp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57261" y="-190500"/>
            <a:ext cx="190500" cy="332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39"/>
          <p:cNvSpPr txBox="1"/>
          <p:nvPr/>
        </p:nvSpPr>
        <p:spPr>
          <a:xfrm>
            <a:off x="3091695" y="4237825"/>
            <a:ext cx="6008609" cy="35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400" smtClean="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美术</a:t>
            </a:r>
            <a:r>
              <a:rPr lang="zh-CN" altLang="en-US" sz="140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是一门</a:t>
            </a:r>
            <a:r>
              <a:rPr lang="zh-CN" altLang="en-US" sz="1400" smtClean="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艺术</a:t>
            </a:r>
            <a:r>
              <a:rPr lang="zh-CN" altLang="en-US" sz="140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，</a:t>
            </a:r>
            <a:r>
              <a:rPr lang="zh-CN" altLang="en-US" sz="1400" smtClean="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 是</a:t>
            </a:r>
            <a:r>
              <a:rPr lang="zh-CN" altLang="en-US" sz="140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一种创</a:t>
            </a:r>
            <a:r>
              <a:rPr lang="zh-CN" altLang="en-US" sz="1400" smtClean="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想，是</a:t>
            </a:r>
            <a:r>
              <a:rPr lang="zh-CN" altLang="en-US" sz="140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把心中想的东西画出来。</a:t>
            </a:r>
            <a:endParaRPr lang="zh-CN" altLang="en-US" sz="1400">
              <a:solidFill>
                <a:srgbClr val="7A2E1C"/>
              </a:solidFill>
              <a:latin typeface="思源黑体 Light" pitchFamily="34" charset="-122"/>
              <a:ea typeface="思源黑体 Light" pitchFamily="34" charset="-122"/>
              <a:cs typeface="+mn-ea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15" grpId="0" bldLvl="0" animBg="1"/>
      <p:bldP spid="20" grpId="0" animBg="1"/>
      <p:bldP spid="21" grpId="0" bldLvl="0" animBg="1"/>
      <p:bldP spid="19" grpId="0"/>
    </p:bldLst>
  </p:timing>
</p:sld>
</file>

<file path=ppt/tags/tag1.xml><?xml version="1.0" encoding="utf-8"?>
<p:tagLst xmlns:p="http://schemas.openxmlformats.org/presentationml/2006/main">
  <p:tag name="commondata" val="eyJoZGlkIjoiZjcyMzk3ZmVlODIzNTI2MDkyOWE5MjE1ZTA3YTQ3ZmE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998</Words>
  <Application>WPS 演示</Application>
  <PresentationFormat>宽屏</PresentationFormat>
  <Paragraphs>65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20" baseType="lpstr">
      <vt:lpstr>Arial</vt:lpstr>
      <vt:lpstr>宋体</vt:lpstr>
      <vt:lpstr>Wingdings</vt:lpstr>
      <vt:lpstr>思源黑体 CN Bold</vt:lpstr>
      <vt:lpstr>黑体</vt:lpstr>
      <vt:lpstr>方正仿宋简体</vt:lpstr>
      <vt:lpstr>思源黑体 Light</vt:lpstr>
      <vt:lpstr>微软雅黑</vt:lpstr>
      <vt:lpstr>等线</vt:lpstr>
      <vt:lpstr>Arial Unicode MS</vt:lpstr>
      <vt:lpstr>等线 Light</vt:lpstr>
      <vt:lpstr>Office 主题​​</vt:lpstr>
      <vt:lpstr>1_Office 主题​​</vt:lpstr>
      <vt:lpstr>第四章 色彩应用</vt:lpstr>
      <vt:lpstr>第四节 色彩在雕塑中的应用</vt:lpstr>
      <vt:lpstr>PowerPoint 演示文稿</vt:lpstr>
      <vt:lpstr>PowerPoint 演示文稿</vt:lpstr>
      <vt:lpstr>PowerPoint 演示文稿</vt:lpstr>
      <vt:lpstr>PowerPoint 演示文稿</vt:lpstr>
      <vt:lpstr>感谢观看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绘画的语言</dc:title>
  <dc:creator>刘 淼</dc:creator>
  <cp:lastModifiedBy>LxY</cp:lastModifiedBy>
  <cp:revision>404</cp:revision>
  <dcterms:created xsi:type="dcterms:W3CDTF">2021-08-29T14:09:00Z</dcterms:created>
  <dcterms:modified xsi:type="dcterms:W3CDTF">2025-05-21T07:46:53Z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B453810C11464BAC968C4320C95D8DA0_12</vt:lpwstr>
  </property>
  <property fmtid="{D5CDD505-2E9C-101B-9397-08002B2CF9AE}" pid="3" name="KSOProductBuildVer">
    <vt:lpwstr>2052-12.1.0.20784</vt:lpwstr>
  </property>
</Properties>
</file>