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1"/>
  </p:notesMasterIdLst>
  <p:sldIdLst>
    <p:sldId id="430" r:id="rId4"/>
    <p:sldId id="738" r:id="rId5"/>
    <p:sldId id="520" r:id="rId6"/>
    <p:sldId id="737" r:id="rId7"/>
    <p:sldId id="743" r:id="rId8"/>
    <p:sldId id="661" r:id="rId9"/>
    <p:sldId id="422" r:id="rId10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5D8"/>
    <a:srgbClr val="E8C5A8"/>
    <a:srgbClr val="7A2E1C"/>
    <a:srgbClr val="93CFD0"/>
    <a:srgbClr val="B76115"/>
    <a:srgbClr val="F6F6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84" autoAdjust="0"/>
    <p:restoredTop sz="94660"/>
  </p:normalViewPr>
  <p:slideViewPr>
    <p:cSldViewPr snapToGrid="0" showGuides="1">
      <p:cViewPr>
        <p:scale>
          <a:sx n="59" d="100"/>
          <a:sy n="59" d="100"/>
        </p:scale>
        <p:origin x="1181" y="514"/>
      </p:cViewPr>
      <p:guideLst>
        <p:guide orient="horz" pos="2160"/>
        <p:guide pos="3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gs" Target="tags/tag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F290C-23B1-4D18-B6D9-BAF99786B2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485A0-B4AB-4AFE-8F90-CA09D2C830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664" y="0"/>
            <a:ext cx="12186285" cy="685800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3110373" y="3571846"/>
            <a:ext cx="1397000" cy="1422400"/>
          </a:xfrm>
          <a:prstGeom prst="ellipse">
            <a:avLst/>
          </a:prstGeom>
          <a:solidFill>
            <a:srgbClr val="E8C5A8">
              <a:alpha val="24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97320" y="1428453"/>
            <a:ext cx="4397358" cy="2677656"/>
          </a:xfr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第四章</a:t>
            </a:r>
            <a:br>
              <a:rPr lang="en-US" altLang="zh-CN" sz="8000" b="1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</a:br>
            <a:r>
              <a:rPr lang="zh-CN" altLang="en-US" sz="8000" b="1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色彩</a:t>
            </a:r>
            <a:r>
              <a:rPr lang="zh-CN" altLang="en-US" sz="8000" b="1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应用</a:t>
            </a:r>
            <a:endParaRPr lang="zh-CN" altLang="en-US" sz="8000" b="1" dirty="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1757" y="4897425"/>
            <a:ext cx="3674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演讲者：</a:t>
            </a:r>
            <a:r>
              <a:rPr lang="en-US" altLang="zh-CN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xxx</a:t>
            </a:r>
            <a:r>
              <a:rPr lang="zh-CN" altLang="en-US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      </a:t>
            </a:r>
            <a:r>
              <a:rPr lang="zh-CN" altLang="en-US" sz="1600" dirty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时间</a:t>
            </a:r>
            <a:r>
              <a:rPr lang="zh-CN" altLang="en-US" sz="160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：</a:t>
            </a:r>
            <a:r>
              <a:rPr lang="en-US" altLang="zh-CN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2024</a:t>
            </a:r>
            <a:r>
              <a:rPr lang="zh-CN" altLang="en-US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年</a:t>
            </a:r>
            <a:r>
              <a:rPr lang="en-US" altLang="zh-CN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9</a:t>
            </a:r>
            <a:r>
              <a:rPr lang="zh-CN" altLang="en-US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月</a:t>
            </a:r>
            <a:r>
              <a:rPr lang="en-US" altLang="zh-CN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6</a:t>
            </a:r>
            <a:r>
              <a:rPr lang="zh-CN" altLang="en-US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日</a:t>
            </a:r>
            <a:endParaRPr lang="zh-CN" altLang="en-US" sz="1600" dirty="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4800580" y="-50800"/>
            <a:ext cx="379412" cy="4410075"/>
            <a:chOff x="6534364" y="0"/>
            <a:chExt cx="222606" cy="2363056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6534364" y="0"/>
              <a:ext cx="0" cy="2363056"/>
            </a:xfrm>
            <a:prstGeom prst="line">
              <a:avLst/>
            </a:prstGeom>
            <a:ln>
              <a:solidFill>
                <a:srgbClr val="B1C5A0">
                  <a:alpha val="2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6646133" y="0"/>
              <a:ext cx="0" cy="1533690"/>
            </a:xfrm>
            <a:prstGeom prst="line">
              <a:avLst/>
            </a:prstGeom>
            <a:ln>
              <a:solidFill>
                <a:srgbClr val="B1C5A0">
                  <a:alpha val="2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6756970" y="0"/>
              <a:ext cx="0" cy="1181528"/>
            </a:xfrm>
            <a:prstGeom prst="line">
              <a:avLst/>
            </a:prstGeom>
            <a:ln>
              <a:solidFill>
                <a:srgbClr val="B1C5A0">
                  <a:alpha val="2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 bwMode="auto">
          <a:xfrm>
            <a:off x="6302355" y="254000"/>
            <a:ext cx="111125" cy="1385888"/>
            <a:chOff x="8157681" y="0"/>
            <a:chExt cx="111381" cy="1385529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8216553" y="0"/>
              <a:ext cx="0" cy="1264910"/>
            </a:xfrm>
            <a:prstGeom prst="line">
              <a:avLst/>
            </a:prstGeom>
            <a:ln>
              <a:solidFill>
                <a:srgbClr val="B1C5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13"/>
            <p:cNvSpPr/>
            <p:nvPr/>
          </p:nvSpPr>
          <p:spPr>
            <a:xfrm>
              <a:off x="8157681" y="1274433"/>
              <a:ext cx="111381" cy="111096"/>
            </a:xfrm>
            <a:prstGeom prst="ellipse">
              <a:avLst/>
            </a:prstGeom>
            <a:noFill/>
            <a:ln>
              <a:solidFill>
                <a:srgbClr val="B1C5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latin typeface="方正仿宋简体" panose="02010601030101010101" charset="-122"/>
                <a:ea typeface="方正仿宋简体" panose="02010601030101010101" charset="-122"/>
              </a:endParaRPr>
            </a:p>
          </p:txBody>
        </p:sp>
      </p:grpSp>
      <p:sp>
        <p:nvSpPr>
          <p:cNvPr id="15" name="椭圆 14"/>
          <p:cNvSpPr/>
          <p:nvPr/>
        </p:nvSpPr>
        <p:spPr>
          <a:xfrm>
            <a:off x="6732567" y="1109663"/>
            <a:ext cx="298450" cy="300037"/>
          </a:xfrm>
          <a:prstGeom prst="ellipse">
            <a:avLst/>
          </a:prstGeom>
          <a:solidFill>
            <a:srgbClr val="E8C5A8">
              <a:alpha val="58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方正仿宋简体" panose="02010601030101010101" charset="-122"/>
              <a:ea typeface="方正仿宋简体" panose="02010601030101010101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290836" y="3317596"/>
            <a:ext cx="195263" cy="215900"/>
          </a:xfrm>
          <a:prstGeom prst="ellipse">
            <a:avLst/>
          </a:prstGeom>
          <a:noFill/>
          <a:ln w="19050">
            <a:solidFill>
              <a:srgbClr val="93CF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方正仿宋简体" panose="02010601030101010101" charset="-122"/>
              <a:ea typeface="方正仿宋简体" panose="02010601030101010101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9194257" y="3721584"/>
            <a:ext cx="300037" cy="298450"/>
          </a:xfrm>
          <a:prstGeom prst="ellipse">
            <a:avLst/>
          </a:prstGeom>
          <a:noFill/>
          <a:ln w="19050">
            <a:solidFill>
              <a:srgbClr val="93CF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方正仿宋简体" panose="02010601030101010101" charset="-122"/>
              <a:ea typeface="方正仿宋简体" panose="02010601030101010101" charset="-122"/>
            </a:endParaRPr>
          </a:p>
        </p:txBody>
      </p:sp>
      <p:pic>
        <p:nvPicPr>
          <p:cNvPr id="22" name="组合 5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7261" y="-190500"/>
            <a:ext cx="190500" cy="332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39"/>
          <p:cNvSpPr txBox="1"/>
          <p:nvPr/>
        </p:nvSpPr>
        <p:spPr>
          <a:xfrm>
            <a:off x="3091695" y="4237825"/>
            <a:ext cx="6008609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smtClean="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美术</a:t>
            </a:r>
            <a:r>
              <a:rPr lang="zh-CN" altLang="en-US" sz="140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是一门</a:t>
            </a:r>
            <a:r>
              <a:rPr lang="zh-CN" altLang="en-US" sz="1400" smtClean="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艺术</a:t>
            </a:r>
            <a:r>
              <a:rPr lang="zh-CN" altLang="en-US" sz="140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，</a:t>
            </a:r>
            <a:r>
              <a:rPr lang="zh-CN" altLang="en-US" sz="1400" smtClean="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 是</a:t>
            </a:r>
            <a:r>
              <a:rPr lang="zh-CN" altLang="en-US" sz="140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一种创</a:t>
            </a:r>
            <a:r>
              <a:rPr lang="zh-CN" altLang="en-US" sz="1400" smtClean="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想，是</a:t>
            </a:r>
            <a:r>
              <a:rPr lang="zh-CN" altLang="en-US" sz="140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把心中想的东西画出来。</a:t>
            </a:r>
            <a:endParaRPr lang="zh-CN" altLang="en-US" sz="1400">
              <a:solidFill>
                <a:srgbClr val="7A2E1C"/>
              </a:solidFill>
              <a:latin typeface="思源黑体 Light" pitchFamily="34" charset="-122"/>
              <a:ea typeface="思源黑体 Light" pitchFamily="34" charset="-122"/>
              <a:cs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5" grpId="0" bldLvl="0" animBg="1"/>
      <p:bldP spid="20" grpId="0" animBg="1"/>
      <p:bldP spid="21" grpId="0" bldLvl="0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4525102" y="2597634"/>
            <a:ext cx="1397000" cy="1422400"/>
          </a:xfrm>
          <a:prstGeom prst="ellipse">
            <a:avLst/>
          </a:prstGeom>
          <a:solidFill>
            <a:srgbClr val="E8C5A8">
              <a:alpha val="24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/>
          <a:srcRect r="67084" b="25747"/>
          <a:stretch>
            <a:fillRect/>
          </a:stretch>
        </p:blipFill>
        <p:spPr>
          <a:xfrm>
            <a:off x="0" y="465518"/>
            <a:ext cx="1318745" cy="742315"/>
          </a:xfrm>
          <a:prstGeom prst="rect">
            <a:avLst/>
          </a:prstGeom>
        </p:spPr>
      </p:pic>
      <p:sp>
        <p:nvSpPr>
          <p:cNvPr id="20" name="椭圆 19"/>
          <p:cNvSpPr/>
          <p:nvPr/>
        </p:nvSpPr>
        <p:spPr>
          <a:xfrm>
            <a:off x="6784160" y="1996197"/>
            <a:ext cx="195263" cy="215900"/>
          </a:xfrm>
          <a:prstGeom prst="ellipse">
            <a:avLst/>
          </a:prstGeom>
          <a:noFill/>
          <a:ln w="19050">
            <a:solidFill>
              <a:srgbClr val="93CF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方正仿宋简体" panose="02010601030101010101" charset="-122"/>
              <a:ea typeface="方正仿宋简体" panose="02010601030101010101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9194257" y="3721584"/>
            <a:ext cx="300037" cy="298450"/>
          </a:xfrm>
          <a:prstGeom prst="ellipse">
            <a:avLst/>
          </a:prstGeom>
          <a:noFill/>
          <a:ln w="19050">
            <a:solidFill>
              <a:srgbClr val="93CF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方正仿宋简体" panose="02010601030101010101" charset="-122"/>
              <a:ea typeface="方正仿宋简体" panose="02010601030101010101" charset="-122"/>
            </a:endParaRPr>
          </a:p>
        </p:txBody>
      </p:sp>
      <p:pic>
        <p:nvPicPr>
          <p:cNvPr id="18" name="图片 17" descr="P-10227086-1021525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20451" r="13407"/>
          <a:stretch>
            <a:fillRect/>
          </a:stretch>
        </p:blipFill>
        <p:spPr>
          <a:xfrm rot="16200000">
            <a:off x="6523674" y="980758"/>
            <a:ext cx="6367780" cy="4969510"/>
          </a:xfrm>
          <a:prstGeom prst="rect">
            <a:avLst/>
          </a:prstGeom>
        </p:spPr>
      </p:pic>
      <p:sp>
        <p:nvSpPr>
          <p:cNvPr id="26" name="椭圆 25"/>
          <p:cNvSpPr/>
          <p:nvPr/>
        </p:nvSpPr>
        <p:spPr>
          <a:xfrm>
            <a:off x="6732567" y="1109663"/>
            <a:ext cx="298450" cy="300037"/>
          </a:xfrm>
          <a:prstGeom prst="ellipse">
            <a:avLst/>
          </a:prstGeom>
          <a:solidFill>
            <a:srgbClr val="E8C5A8">
              <a:alpha val="58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方正仿宋简体" panose="02010601030101010101" charset="-122"/>
              <a:ea typeface="方正仿宋简体" panose="0201060103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37324" y="2117975"/>
            <a:ext cx="6590266" cy="1902059"/>
          </a:xfr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4400" b="1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第三节</a:t>
            </a:r>
            <a:br>
              <a:rPr lang="en-US" altLang="zh-CN" sz="5400" b="1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</a:br>
            <a:r>
              <a:rPr lang="zh-CN" altLang="en-US" sz="5400" b="1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色彩</a:t>
            </a:r>
            <a:r>
              <a:rPr lang="zh-CN" altLang="en-US" sz="5400" b="1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在建筑中的应用</a:t>
            </a:r>
            <a:endParaRPr lang="zh-CN" altLang="en-US" sz="5400" b="1" dirty="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0" grpId="0" animBg="1"/>
      <p:bldP spid="21" grpId="0" bldLvl="0" animBg="1"/>
      <p:bldP spid="26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组合 1"/>
          <p:cNvPicPr>
            <a:picLocks noGrp="1"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30288" y="927096"/>
            <a:ext cx="11161713" cy="25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7"/>
          <p:cNvSpPr txBox="1">
            <a:spLocks noChangeArrowheads="1"/>
          </p:cNvSpPr>
          <p:nvPr/>
        </p:nvSpPr>
        <p:spPr bwMode="auto">
          <a:xfrm>
            <a:off x="1031876" y="438150"/>
            <a:ext cx="61256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色彩</a:t>
            </a:r>
            <a:r>
              <a:rPr lang="zh-CN" altLang="en-US" sz="240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在建筑中的应用</a:t>
            </a:r>
            <a:endParaRPr lang="zh-CN" altLang="en-US" sz="240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2888" y="342900"/>
            <a:ext cx="788987" cy="773113"/>
          </a:xfrm>
          <a:prstGeom prst="ellipse">
            <a:avLst/>
          </a:prstGeom>
          <a:solidFill>
            <a:srgbClr val="E8C5A8">
              <a:alpha val="4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7" name="TextBox 47"/>
          <p:cNvSpPr txBox="1">
            <a:spLocks noChangeArrowheads="1"/>
          </p:cNvSpPr>
          <p:nvPr/>
        </p:nvSpPr>
        <p:spPr bwMode="auto">
          <a:xfrm flipH="1">
            <a:off x="738998" y="1624554"/>
            <a:ext cx="782134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zh-CN" altLang="en-US" sz="160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Light" pitchFamily="34" charset="-122"/>
                <a:ea typeface="思源黑体 Light" pitchFamily="34" charset="-122"/>
              </a:rPr>
              <a:t>观察</a:t>
            </a:r>
            <a:r>
              <a:rPr lang="zh-CN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思源黑体 Light" pitchFamily="34" charset="-122"/>
                <a:ea typeface="思源黑体 Light" pitchFamily="34" charset="-122"/>
              </a:rPr>
              <a:t>以下四</a:t>
            </a:r>
            <a:r>
              <a:rPr lang="zh-CN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思源黑体 Light" pitchFamily="34" charset="-122"/>
                <a:ea typeface="思源黑体 Light" pitchFamily="34" charset="-122"/>
              </a:rPr>
              <a:t>幅</a:t>
            </a:r>
            <a:r>
              <a:rPr lang="zh-CN" altLang="en-US" sz="160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Light" pitchFamily="34" charset="-122"/>
                <a:ea typeface="思源黑体 Light" pitchFamily="34" charset="-122"/>
              </a:rPr>
              <a:t>图回答</a:t>
            </a:r>
            <a:r>
              <a:rPr lang="zh-CN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思源黑体 Light" pitchFamily="34" charset="-122"/>
                <a:ea typeface="思源黑体 Light" pitchFamily="34" charset="-122"/>
              </a:rPr>
              <a:t>下列问题。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思源黑体 Light" pitchFamily="34" charset="-122"/>
              <a:ea typeface="思源黑体 Light" pitchFamily="34" charset="-122"/>
            </a:endParaRPr>
          </a:p>
        </p:txBody>
      </p:sp>
      <p:sp>
        <p:nvSpPr>
          <p:cNvPr id="17" name="TextBox 47"/>
          <p:cNvSpPr txBox="1">
            <a:spLocks noChangeArrowheads="1"/>
          </p:cNvSpPr>
          <p:nvPr/>
        </p:nvSpPr>
        <p:spPr bwMode="auto">
          <a:xfrm flipH="1">
            <a:off x="352696" y="4077443"/>
            <a:ext cx="2952667" cy="73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/>
              <a:t>图 </a:t>
            </a:r>
            <a:r>
              <a:rPr lang="en-US" altLang="zh-CN" sz="1400" smtClean="0"/>
              <a:t>1 </a:t>
            </a:r>
            <a:endParaRPr lang="en-US" altLang="zh-CN" sz="1400" smtClean="0"/>
          </a:p>
          <a:p>
            <a:pPr algn="ctr">
              <a:lnSpc>
                <a:spcPct val="150000"/>
              </a:lnSpc>
            </a:pPr>
            <a:r>
              <a:rPr lang="en-US" altLang="zh-CN" sz="1400"/>
              <a:t>《</a:t>
            </a:r>
            <a:r>
              <a:rPr lang="zh-CN" altLang="en-US" sz="1400"/>
              <a:t>热海大滚锅</a:t>
            </a:r>
            <a:r>
              <a:rPr lang="en-US" altLang="zh-CN" sz="1400"/>
              <a:t>》</a:t>
            </a:r>
            <a:r>
              <a:rPr lang="zh-CN" altLang="en-US" sz="1400"/>
              <a:t>云南建筑 </a:t>
            </a:r>
            <a:r>
              <a:rPr lang="en-US" altLang="zh-CN" sz="1400"/>
              <a:t>/ </a:t>
            </a:r>
            <a:r>
              <a:rPr lang="zh-CN" altLang="en-US" sz="1400"/>
              <a:t>王丽君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思源黑体 Light" pitchFamily="34" charset="-122"/>
              <a:ea typeface="思源黑体 Light" pitchFamily="34" charset="-122"/>
            </a:endParaRPr>
          </a:p>
        </p:txBody>
      </p:sp>
      <p:sp>
        <p:nvSpPr>
          <p:cNvPr id="18" name="TextBox 47"/>
          <p:cNvSpPr txBox="1">
            <a:spLocks noChangeArrowheads="1"/>
          </p:cNvSpPr>
          <p:nvPr/>
        </p:nvSpPr>
        <p:spPr bwMode="auto">
          <a:xfrm flipH="1">
            <a:off x="3232447" y="4077442"/>
            <a:ext cx="2679631" cy="73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/>
              <a:t>图 </a:t>
            </a:r>
            <a:r>
              <a:rPr lang="en-US" altLang="zh-CN" sz="1400" smtClean="0"/>
              <a:t>2</a:t>
            </a:r>
            <a:endParaRPr lang="en-US" altLang="zh-CN" sz="1400" smtClean="0"/>
          </a:p>
          <a:p>
            <a:pPr algn="ctr">
              <a:lnSpc>
                <a:spcPct val="150000"/>
              </a:lnSpc>
            </a:pPr>
            <a:r>
              <a:rPr lang="en-US" altLang="zh-CN" sz="1400"/>
              <a:t>《</a:t>
            </a:r>
            <a:r>
              <a:rPr lang="zh-CN" altLang="en-US" sz="1400"/>
              <a:t>金属建筑</a:t>
            </a:r>
            <a:r>
              <a:rPr lang="en-US" altLang="zh-CN" sz="1400"/>
              <a:t>》</a:t>
            </a:r>
            <a:r>
              <a:rPr lang="zh-CN" altLang="en-US" sz="1400"/>
              <a:t>中式建筑 </a:t>
            </a:r>
            <a:r>
              <a:rPr lang="en-US" altLang="zh-CN" sz="1400"/>
              <a:t>/ </a:t>
            </a:r>
            <a:r>
              <a:rPr lang="zh-CN" altLang="en-US" sz="1400"/>
              <a:t>种付彬</a:t>
            </a:r>
            <a:endParaRPr lang="en-US" altLang="zh-CN" sz="1400" dirty="0"/>
          </a:p>
        </p:txBody>
      </p:sp>
      <p:sp>
        <p:nvSpPr>
          <p:cNvPr id="19" name="TextBox 47"/>
          <p:cNvSpPr txBox="1">
            <a:spLocks noChangeArrowheads="1"/>
          </p:cNvSpPr>
          <p:nvPr/>
        </p:nvSpPr>
        <p:spPr bwMode="auto">
          <a:xfrm flipH="1">
            <a:off x="6048842" y="4077440"/>
            <a:ext cx="2686467" cy="73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/>
              <a:t>图 </a:t>
            </a:r>
            <a:r>
              <a:rPr lang="en-US" altLang="zh-CN" sz="1400" smtClean="0"/>
              <a:t>3 </a:t>
            </a:r>
            <a:endParaRPr lang="en-US" altLang="zh-CN" sz="1400" smtClean="0"/>
          </a:p>
          <a:p>
            <a:pPr algn="ctr">
              <a:lnSpc>
                <a:spcPct val="150000"/>
              </a:lnSpc>
            </a:pPr>
            <a:r>
              <a:rPr lang="en-US" altLang="zh-CN" sz="1400"/>
              <a:t>《</a:t>
            </a:r>
            <a:r>
              <a:rPr lang="zh-CN" altLang="en-US" sz="1400"/>
              <a:t>石板岩</a:t>
            </a:r>
            <a:r>
              <a:rPr lang="en-US" altLang="zh-CN" sz="1400"/>
              <a:t>》</a:t>
            </a:r>
            <a:r>
              <a:rPr lang="zh-CN" altLang="en-US" sz="1400"/>
              <a:t>中式建筑 </a:t>
            </a:r>
            <a:r>
              <a:rPr lang="en-US" altLang="zh-CN" sz="1400"/>
              <a:t>/ </a:t>
            </a:r>
            <a:r>
              <a:rPr lang="zh-CN" altLang="en-US" sz="1400"/>
              <a:t>王红岩 </a:t>
            </a:r>
            <a:endParaRPr lang="en-US" altLang="zh-CN" sz="1400" dirty="0"/>
          </a:p>
        </p:txBody>
      </p:sp>
      <p:sp>
        <p:nvSpPr>
          <p:cNvPr id="20" name="TextBox 47"/>
          <p:cNvSpPr txBox="1">
            <a:spLocks noChangeArrowheads="1"/>
          </p:cNvSpPr>
          <p:nvPr/>
        </p:nvSpPr>
        <p:spPr bwMode="auto">
          <a:xfrm flipH="1">
            <a:off x="9039496" y="4077440"/>
            <a:ext cx="2504179" cy="73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/>
              <a:t>图 </a:t>
            </a:r>
            <a:r>
              <a:rPr lang="en-US" altLang="zh-CN" sz="1400" smtClean="0"/>
              <a:t>4 </a:t>
            </a:r>
            <a:endParaRPr lang="en-US" altLang="zh-CN" sz="1400" smtClean="0"/>
          </a:p>
          <a:p>
            <a:pPr algn="ctr">
              <a:lnSpc>
                <a:spcPct val="150000"/>
              </a:lnSpc>
            </a:pPr>
            <a:r>
              <a:rPr lang="en-US" altLang="zh-CN" sz="1400"/>
              <a:t>《</a:t>
            </a:r>
            <a:r>
              <a:rPr lang="zh-CN" altLang="en-US" sz="1400"/>
              <a:t>酒店</a:t>
            </a:r>
            <a:r>
              <a:rPr lang="en-US" altLang="zh-CN" sz="1400"/>
              <a:t>》</a:t>
            </a:r>
            <a:r>
              <a:rPr lang="zh-CN" altLang="en-US" sz="1400"/>
              <a:t>中式建筑 </a:t>
            </a:r>
            <a:r>
              <a:rPr lang="en-US" altLang="zh-CN" sz="1400"/>
              <a:t>/ </a:t>
            </a:r>
            <a:r>
              <a:rPr lang="zh-CN" altLang="en-US" sz="1400"/>
              <a:t>程旭</a:t>
            </a:r>
            <a:endParaRPr lang="en-US" altLang="zh-CN" sz="1400" dirty="0"/>
          </a:p>
        </p:txBody>
      </p:sp>
      <p:sp>
        <p:nvSpPr>
          <p:cNvPr id="28" name="TextBox 47"/>
          <p:cNvSpPr txBox="1">
            <a:spLocks noChangeArrowheads="1"/>
          </p:cNvSpPr>
          <p:nvPr/>
        </p:nvSpPr>
        <p:spPr bwMode="auto">
          <a:xfrm flipH="1">
            <a:off x="738998" y="5021740"/>
            <a:ext cx="782134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看看：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这些实物建筑属于我国哪个地区或场所？ </a:t>
            </a:r>
            <a:endParaRPr lang="en-US" altLang="zh-CN" sz="1600" b="1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47"/>
          <p:cNvSpPr txBox="1">
            <a:spLocks noChangeArrowheads="1"/>
          </p:cNvSpPr>
          <p:nvPr/>
        </p:nvSpPr>
        <p:spPr bwMode="auto">
          <a:xfrm flipH="1">
            <a:off x="738998" y="5530281"/>
            <a:ext cx="7821342" cy="33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想想：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按室内、室外设计分类，各幅作品应该归属于哪一类？</a:t>
            </a:r>
            <a:endParaRPr lang="zh-CN" altLang="en-US" sz="1600" b="1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47"/>
          <p:cNvSpPr txBox="1">
            <a:spLocks noChangeArrowheads="1"/>
          </p:cNvSpPr>
          <p:nvPr/>
        </p:nvSpPr>
        <p:spPr bwMode="auto">
          <a:xfrm flipH="1">
            <a:off x="738996" y="6038822"/>
            <a:ext cx="10953650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做做：请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同学们拿出一张 </a:t>
            </a:r>
            <a:r>
              <a:rPr lang="en-US" altLang="zh-CN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A4 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纸进行小稿草图绘制，并分组点评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讨论。</a:t>
            </a:r>
            <a:endParaRPr lang="zh-CN" altLang="en-US" sz="1600" b="1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2"/>
          <a:srcRect l="31597" t="56030" r="30521" b="20708"/>
          <a:stretch>
            <a:fillRect/>
          </a:stretch>
        </p:blipFill>
        <p:spPr>
          <a:xfrm>
            <a:off x="7091025" y="2168742"/>
            <a:ext cx="3387725" cy="1905792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3"/>
          <a:srcRect l="34703" t="33492" r="51792" b="38889"/>
          <a:stretch>
            <a:fillRect/>
          </a:stretch>
        </p:blipFill>
        <p:spPr>
          <a:xfrm>
            <a:off x="1030289" y="2604768"/>
            <a:ext cx="1712911" cy="963295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3"/>
          <a:srcRect l="50782" t="33492" r="29851" b="38889"/>
          <a:stretch>
            <a:fillRect/>
          </a:stretch>
        </p:blipFill>
        <p:spPr>
          <a:xfrm>
            <a:off x="3137148" y="2308141"/>
            <a:ext cx="2688294" cy="1511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组合 1"/>
          <p:cNvPicPr>
            <a:picLocks noGrp="1"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30288" y="927096"/>
            <a:ext cx="11161713" cy="25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椭圆 5"/>
          <p:cNvSpPr/>
          <p:nvPr/>
        </p:nvSpPr>
        <p:spPr>
          <a:xfrm>
            <a:off x="242888" y="342900"/>
            <a:ext cx="788987" cy="773113"/>
          </a:xfrm>
          <a:prstGeom prst="ellipse">
            <a:avLst/>
          </a:prstGeom>
          <a:solidFill>
            <a:srgbClr val="E8C5A8">
              <a:alpha val="4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7" name="矩形 6"/>
          <p:cNvSpPr/>
          <p:nvPr/>
        </p:nvSpPr>
        <p:spPr>
          <a:xfrm>
            <a:off x="738997" y="1412394"/>
            <a:ext cx="10696258" cy="3473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smtClean="0"/>
              <a:t>如果</a:t>
            </a:r>
            <a:r>
              <a:rPr lang="zh-CN" altLang="en-US" sz="1400"/>
              <a:t>说建筑是一个造型躯体，那么色彩便会赋予建筑灵魂。</a:t>
            </a:r>
            <a:endParaRPr lang="zh-CN" altLang="en-US" sz="1400"/>
          </a:p>
          <a:p>
            <a:pPr>
              <a:lnSpc>
                <a:spcPct val="200000"/>
              </a:lnSpc>
            </a:pPr>
            <a:r>
              <a:rPr lang="zh-CN" altLang="en-US" sz="1400"/>
              <a:t>由此可见， 色彩在建筑中的应用也是至关重要的。随着科学技术的迅猛发展，各种新型材料不断涌现，大大丰富了建筑色彩的表现力，尤其是轻金属材料、有色玻璃、透明及闪光塑料的人工着色运用，有力推动了建筑色彩向着多元化的方 向发展</a:t>
            </a:r>
            <a:r>
              <a:rPr lang="zh-CN" altLang="en-US" sz="1400"/>
              <a:t>。 </a:t>
            </a:r>
            <a:endParaRPr lang="en-US" altLang="zh-CN" sz="1400" smtClean="0"/>
          </a:p>
          <a:p>
            <a:pPr>
              <a:lnSpc>
                <a:spcPct val="200000"/>
              </a:lnSpc>
            </a:pPr>
            <a:endParaRPr lang="zh-CN" altLang="en-US" sz="1400" smtClean="0"/>
          </a:p>
          <a:p>
            <a:pPr>
              <a:lnSpc>
                <a:spcPct val="200000"/>
              </a:lnSpc>
            </a:pPr>
            <a:endParaRPr lang="zh-CN" altLang="en-US" sz="1400" smtClean="0"/>
          </a:p>
          <a:p>
            <a:pPr>
              <a:lnSpc>
                <a:spcPct val="200000"/>
              </a:lnSpc>
            </a:pPr>
            <a:r>
              <a:rPr lang="zh-CN" altLang="en-US" sz="1400" smtClean="0"/>
              <a:t>建筑</a:t>
            </a:r>
            <a:r>
              <a:rPr lang="zh-CN" altLang="en-US" sz="1400"/>
              <a:t>色彩设计的关键不在于色彩本身的选择，而在于色质的合理运用。不 同材料的色彩会表现出不同的色质，不同反光度的色彩也会表现出不同的色质</a:t>
            </a:r>
            <a:r>
              <a:rPr lang="zh-CN" altLang="en-US" sz="1400" smtClean="0"/>
              <a:t>。</a:t>
            </a:r>
            <a:endParaRPr lang="zh-CN" altLang="en-US" sz="1400" smtClean="0"/>
          </a:p>
          <a:p>
            <a:pPr>
              <a:lnSpc>
                <a:spcPct val="170000"/>
              </a:lnSpc>
            </a:pPr>
            <a:endParaRPr lang="en-US" altLang="zh-CN" sz="1400" smtClean="0"/>
          </a:p>
        </p:txBody>
      </p:sp>
      <p:sp>
        <p:nvSpPr>
          <p:cNvPr id="10" name="文本框 7"/>
          <p:cNvSpPr txBox="1">
            <a:spLocks noChangeArrowheads="1"/>
          </p:cNvSpPr>
          <p:nvPr/>
        </p:nvSpPr>
        <p:spPr bwMode="auto">
          <a:xfrm>
            <a:off x="1031876" y="438150"/>
            <a:ext cx="65986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色彩在建筑中的应用</a:t>
            </a:r>
            <a:endParaRPr lang="zh-CN" altLang="en-US" sz="240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组合 1"/>
          <p:cNvPicPr>
            <a:picLocks noGrp="1"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30288" y="927096"/>
            <a:ext cx="11161713" cy="25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椭圆 5"/>
          <p:cNvSpPr/>
          <p:nvPr/>
        </p:nvSpPr>
        <p:spPr>
          <a:xfrm>
            <a:off x="242888" y="342900"/>
            <a:ext cx="788987" cy="773113"/>
          </a:xfrm>
          <a:prstGeom prst="ellipse">
            <a:avLst/>
          </a:prstGeom>
          <a:solidFill>
            <a:srgbClr val="E8C5A8">
              <a:alpha val="4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7" name="矩形 6"/>
          <p:cNvSpPr/>
          <p:nvPr/>
        </p:nvSpPr>
        <p:spPr>
          <a:xfrm>
            <a:off x="738997" y="1595274"/>
            <a:ext cx="10696258" cy="3107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smtClean="0"/>
              <a:t>此外</a:t>
            </a:r>
            <a:r>
              <a:rPr lang="zh-CN" altLang="en-US" sz="1400"/>
              <a:t>，色彩在不同的建筑领域所呈现的色感也不尽相同。如果将不同建筑中的不同色彩并列在一起，那么受众的眼睛会受到不同色彩的刺激，从而在感觉上产生差异，这种现象就是色彩对比。在进行建筑的色彩搭配时，必须考虑到色彩的对比因素，包括色相、明度和</a:t>
            </a:r>
            <a:r>
              <a:rPr lang="zh-CN" altLang="en-US" sz="1400"/>
              <a:t>纯度</a:t>
            </a:r>
            <a:r>
              <a:rPr lang="zh-CN" altLang="en-US" sz="1400" smtClean="0"/>
              <a:t>。</a:t>
            </a:r>
            <a:endParaRPr lang="en-US" altLang="zh-CN" sz="1400" smtClean="0"/>
          </a:p>
          <a:p>
            <a:pPr>
              <a:lnSpc>
                <a:spcPct val="200000"/>
              </a:lnSpc>
            </a:pPr>
            <a:r>
              <a:rPr lang="zh-CN" altLang="en-US" sz="1400" smtClean="0"/>
              <a:t> </a:t>
            </a:r>
            <a:endParaRPr lang="zh-CN" altLang="en-US" sz="1400" smtClean="0"/>
          </a:p>
          <a:p>
            <a:pPr>
              <a:lnSpc>
                <a:spcPct val="200000"/>
              </a:lnSpc>
            </a:pPr>
            <a:r>
              <a:rPr lang="zh-CN" altLang="en-US" sz="1400" smtClean="0"/>
              <a:t>综上所述，在建筑领域，色彩的应用占据着举足轻重的地位。建筑师不仅需要合理使用色彩，而且需要确保色彩的选择与建筑环境相协调。有效、合理地使用色彩，不仅可以发挥建筑的实际功能，而且可以使建筑设计与周边环境、地域文化特征有机融合，最终赋予建筑设计实用与审美的统一性。</a:t>
            </a:r>
            <a:endParaRPr lang="en-US" altLang="zh-CN" sz="1400" smtClean="0"/>
          </a:p>
        </p:txBody>
      </p:sp>
      <p:sp>
        <p:nvSpPr>
          <p:cNvPr id="10" name="文本框 7"/>
          <p:cNvSpPr txBox="1">
            <a:spLocks noChangeArrowheads="1"/>
          </p:cNvSpPr>
          <p:nvPr/>
        </p:nvSpPr>
        <p:spPr bwMode="auto">
          <a:xfrm>
            <a:off x="1031876" y="438150"/>
            <a:ext cx="65986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色彩在建筑中的应用</a:t>
            </a:r>
            <a:endParaRPr lang="zh-CN" altLang="en-US" sz="240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组合 1"/>
          <p:cNvPicPr>
            <a:picLocks noGrp="1"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30288" y="927096"/>
            <a:ext cx="11161713" cy="25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7"/>
          <p:cNvSpPr txBox="1">
            <a:spLocks noChangeArrowheads="1"/>
          </p:cNvSpPr>
          <p:nvPr/>
        </p:nvSpPr>
        <p:spPr bwMode="auto">
          <a:xfrm>
            <a:off x="1031876" y="438150"/>
            <a:ext cx="40866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色彩在建筑中的应用</a:t>
            </a:r>
            <a:endParaRPr lang="zh-CN" altLang="en-US" sz="240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2888" y="342900"/>
            <a:ext cx="788987" cy="773113"/>
          </a:xfrm>
          <a:prstGeom prst="ellipse">
            <a:avLst/>
          </a:prstGeom>
          <a:solidFill>
            <a:srgbClr val="E8C5A8">
              <a:alpha val="4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7" name="TextBox 47"/>
          <p:cNvSpPr txBox="1">
            <a:spLocks noChangeArrowheads="1"/>
          </p:cNvSpPr>
          <p:nvPr/>
        </p:nvSpPr>
        <p:spPr bwMode="auto">
          <a:xfrm flipH="1">
            <a:off x="738998" y="1517628"/>
            <a:ext cx="782134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色彩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在设计中的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示例</a:t>
            </a:r>
            <a:endParaRPr lang="en-US" altLang="zh-CN" sz="1600" b="1" dirty="0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38998" y="4030804"/>
            <a:ext cx="2687374" cy="463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400"/>
              <a:t>《</a:t>
            </a:r>
            <a:r>
              <a:rPr lang="zh-CN" altLang="en-US" sz="1400"/>
              <a:t>白色建筑</a:t>
            </a:r>
            <a:r>
              <a:rPr lang="en-US" altLang="zh-CN" sz="1400"/>
              <a:t>》</a:t>
            </a:r>
            <a:r>
              <a:rPr lang="zh-CN" altLang="en-US" sz="1400"/>
              <a:t>中式建筑 </a:t>
            </a:r>
            <a:r>
              <a:rPr lang="en-US" altLang="zh-CN" sz="1400"/>
              <a:t>/ </a:t>
            </a:r>
            <a:r>
              <a:rPr lang="zh-CN" altLang="en-US" sz="1400"/>
              <a:t>李建刚</a:t>
            </a:r>
            <a:endParaRPr lang="zh-CN" altLang="en-US" sz="1400"/>
          </a:p>
        </p:txBody>
      </p:sp>
      <p:sp>
        <p:nvSpPr>
          <p:cNvPr id="11" name="矩形 10"/>
          <p:cNvSpPr/>
          <p:nvPr/>
        </p:nvSpPr>
        <p:spPr>
          <a:xfrm>
            <a:off x="3426372" y="4030804"/>
            <a:ext cx="28420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400"/>
              <a:t>《</a:t>
            </a:r>
            <a:r>
              <a:rPr lang="zh-CN" altLang="en-US" sz="1400"/>
              <a:t>宏村建筑</a:t>
            </a:r>
            <a:r>
              <a:rPr lang="en-US" altLang="zh-CN" sz="1400"/>
              <a:t>》</a:t>
            </a:r>
            <a:r>
              <a:rPr lang="zh-CN" altLang="en-US" sz="1400"/>
              <a:t>徽派建筑 </a:t>
            </a:r>
            <a:r>
              <a:rPr lang="en-US" altLang="zh-CN" sz="1400"/>
              <a:t>/ </a:t>
            </a:r>
            <a:r>
              <a:rPr lang="zh-CN" altLang="en-US" sz="1400"/>
              <a:t>王丽君</a:t>
            </a:r>
            <a:endParaRPr lang="zh-CN" altLang="en-US" sz="1400"/>
          </a:p>
        </p:txBody>
      </p:sp>
      <p:sp>
        <p:nvSpPr>
          <p:cNvPr id="12" name="矩形 11"/>
          <p:cNvSpPr/>
          <p:nvPr/>
        </p:nvSpPr>
        <p:spPr>
          <a:xfrm>
            <a:off x="6268384" y="4030804"/>
            <a:ext cx="2687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400"/>
              <a:t>《</a:t>
            </a:r>
            <a:r>
              <a:rPr lang="zh-CN" altLang="en-US" sz="1400"/>
              <a:t>会客厅</a:t>
            </a:r>
            <a:r>
              <a:rPr lang="en-US" altLang="zh-CN" sz="1400"/>
              <a:t>》</a:t>
            </a:r>
            <a:r>
              <a:rPr lang="zh-CN" altLang="en-US" sz="1400"/>
              <a:t>中式建筑 </a:t>
            </a:r>
            <a:r>
              <a:rPr lang="en-US" altLang="zh-CN" sz="1400"/>
              <a:t>/ </a:t>
            </a:r>
            <a:r>
              <a:rPr lang="zh-CN" altLang="en-US" sz="1400"/>
              <a:t>种付彬</a:t>
            </a:r>
            <a:endParaRPr lang="zh-CN" altLang="en-US" sz="1400"/>
          </a:p>
        </p:txBody>
      </p:sp>
      <p:sp>
        <p:nvSpPr>
          <p:cNvPr id="13" name="矩形 12"/>
          <p:cNvSpPr/>
          <p:nvPr/>
        </p:nvSpPr>
        <p:spPr>
          <a:xfrm>
            <a:off x="8986345" y="4030804"/>
            <a:ext cx="2511972" cy="463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400"/>
              <a:t>《</a:t>
            </a:r>
            <a:r>
              <a:rPr lang="zh-CN" altLang="en-US" sz="1400"/>
              <a:t>石板房</a:t>
            </a:r>
            <a:r>
              <a:rPr lang="en-US" altLang="zh-CN" sz="1400"/>
              <a:t>》</a:t>
            </a:r>
            <a:r>
              <a:rPr lang="zh-CN" altLang="en-US" sz="1400"/>
              <a:t>民居 </a:t>
            </a:r>
            <a:r>
              <a:rPr lang="en-US" altLang="zh-CN" sz="1400"/>
              <a:t>/ </a:t>
            </a:r>
            <a:r>
              <a:rPr lang="zh-CN" altLang="en-US" sz="1400"/>
              <a:t>王红岩</a:t>
            </a:r>
            <a:endParaRPr lang="zh-CN" altLang="en-US" sz="1400"/>
          </a:p>
        </p:txBody>
      </p:sp>
      <p:grpSp>
        <p:nvGrpSpPr>
          <p:cNvPr id="14" name="组合 13"/>
          <p:cNvGrpSpPr/>
          <p:nvPr/>
        </p:nvGrpSpPr>
        <p:grpSpPr>
          <a:xfrm>
            <a:off x="738996" y="5163631"/>
            <a:ext cx="10632636" cy="581732"/>
            <a:chOff x="738995" y="5083890"/>
            <a:chExt cx="10554965" cy="966104"/>
          </a:xfrm>
        </p:grpSpPr>
        <p:sp>
          <p:nvSpPr>
            <p:cNvPr id="15" name="稻壳儿搜索【幻雨工作室】_8"/>
            <p:cNvSpPr/>
            <p:nvPr/>
          </p:nvSpPr>
          <p:spPr bwMode="auto">
            <a:xfrm>
              <a:off x="738995" y="5083890"/>
              <a:ext cx="10554964" cy="966104"/>
            </a:xfrm>
            <a:prstGeom prst="round2DiagRect">
              <a:avLst>
                <a:gd name="adj1" fmla="val 0"/>
                <a:gd name="adj2" fmla="val 0"/>
              </a:avLst>
            </a:prstGeom>
            <a:solidFill>
              <a:srgbClr val="93CFD0"/>
            </a:solidFill>
            <a:ln w="9525" cap="flat">
              <a:noFill/>
              <a:miter lim="800000"/>
            </a:ln>
            <a:effectLst/>
            <a:scene3d>
              <a:camera prst="orthographicFront"/>
              <a:lightRig rig="chilly" dir="t">
                <a:rot lat="0" lon="0" rev="0"/>
              </a:lightRig>
            </a:scene3d>
            <a:sp3d/>
          </p:spPr>
          <p:txBody>
            <a:bodyPr lIns="0" tIns="0" rIns="0" bIns="0" anchor="ctr"/>
            <a:lstStyle/>
            <a:p>
              <a:pPr algn="ctr" fontAlgn="auto">
                <a:lnSpc>
                  <a:spcPct val="130000"/>
                </a:lnSpc>
              </a:pPr>
              <a:endParaRPr lang="bg-BG" noProof="1"/>
            </a:p>
          </p:txBody>
        </p:sp>
        <p:sp>
          <p:nvSpPr>
            <p:cNvPr id="16" name="矩形 15"/>
            <p:cNvSpPr/>
            <p:nvPr/>
          </p:nvSpPr>
          <p:spPr>
            <a:xfrm>
              <a:off x="884909" y="5196481"/>
              <a:ext cx="10409051" cy="7645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b="1">
                  <a:solidFill>
                    <a:schemeClr val="bg1"/>
                  </a:solidFill>
                </a:rPr>
                <a:t>作业 </a:t>
              </a:r>
              <a:r>
                <a:rPr lang="zh-CN" altLang="en-US" sz="1600" b="1" smtClean="0">
                  <a:solidFill>
                    <a:schemeClr val="bg1"/>
                  </a:solidFill>
                </a:rPr>
                <a:t>：根据</a:t>
              </a:r>
              <a:r>
                <a:rPr lang="zh-CN" altLang="en-US" sz="1600" b="1">
                  <a:solidFill>
                    <a:schemeClr val="bg1"/>
                  </a:solidFill>
                </a:rPr>
                <a:t>提供的作品图例或自主收集的相关作品，进行色彩在建筑领域的 应用分析（字数：</a:t>
              </a:r>
              <a:r>
                <a:rPr lang="en-US" altLang="zh-CN" sz="1600" b="1">
                  <a:solidFill>
                    <a:schemeClr val="bg1"/>
                  </a:solidFill>
                </a:rPr>
                <a:t>100~200 </a:t>
              </a:r>
              <a:r>
                <a:rPr lang="zh-CN" altLang="en-US" sz="1600" b="1">
                  <a:solidFill>
                    <a:schemeClr val="bg1"/>
                  </a:solidFill>
                </a:rPr>
                <a:t>字）。</a:t>
              </a:r>
              <a:endParaRPr lang="en-US" sz="1600" b="1">
                <a:solidFill>
                  <a:schemeClr val="bg1"/>
                </a:solidFill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/>
          <a:srcRect l="32476" t="26825" r="29476" b="49398"/>
          <a:stretch>
            <a:fillRect/>
          </a:stretch>
        </p:blipFill>
        <p:spPr>
          <a:xfrm>
            <a:off x="1776172" y="2027135"/>
            <a:ext cx="3455035" cy="194366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/>
          <a:srcRect l="32476" t="56956" r="29476" b="19267"/>
          <a:stretch>
            <a:fillRect/>
          </a:stretch>
        </p:blipFill>
        <p:spPr>
          <a:xfrm>
            <a:off x="7305559" y="2027134"/>
            <a:ext cx="3455035" cy="1943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184" y="0"/>
            <a:ext cx="12186285" cy="685800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3110373" y="3571846"/>
            <a:ext cx="1397000" cy="1422400"/>
          </a:xfrm>
          <a:prstGeom prst="ellipse">
            <a:avLst/>
          </a:prstGeom>
          <a:solidFill>
            <a:srgbClr val="E8C5A8">
              <a:alpha val="24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474127" y="2031424"/>
            <a:ext cx="5243744" cy="1448282"/>
          </a:xfrm>
          <a:noFill/>
        </p:spPr>
        <p:txBody>
          <a:bodyPr wrap="none">
            <a:spAutoFit/>
          </a:bodyPr>
          <a:lstStyle/>
          <a:p>
            <a:r>
              <a:rPr lang="zh-CN" altLang="en-US" sz="9600" b="1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感谢观看</a:t>
            </a:r>
            <a:endParaRPr lang="zh-CN" altLang="en-US" sz="9600" b="1" dirty="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1757" y="4897425"/>
            <a:ext cx="3674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演讲者：</a:t>
            </a:r>
            <a:r>
              <a:rPr lang="en-US" altLang="zh-CN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xxx</a:t>
            </a:r>
            <a:r>
              <a:rPr lang="zh-CN" altLang="en-US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      </a:t>
            </a:r>
            <a:r>
              <a:rPr lang="zh-CN" altLang="en-US" sz="1600" dirty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时间</a:t>
            </a:r>
            <a:r>
              <a:rPr lang="zh-CN" altLang="en-US" sz="160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：</a:t>
            </a:r>
            <a:r>
              <a:rPr lang="en-US" altLang="zh-CN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2024</a:t>
            </a:r>
            <a:r>
              <a:rPr lang="zh-CN" altLang="en-US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年</a:t>
            </a:r>
            <a:r>
              <a:rPr lang="en-US" altLang="zh-CN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9</a:t>
            </a:r>
            <a:r>
              <a:rPr lang="zh-CN" altLang="en-US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月</a:t>
            </a:r>
            <a:r>
              <a:rPr lang="en-US" altLang="zh-CN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6</a:t>
            </a:r>
            <a:r>
              <a:rPr lang="zh-CN" altLang="en-US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日</a:t>
            </a:r>
            <a:endParaRPr lang="zh-CN" altLang="en-US" sz="1600" dirty="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4800580" y="-50800"/>
            <a:ext cx="379412" cy="4410075"/>
            <a:chOff x="6534364" y="0"/>
            <a:chExt cx="222606" cy="2363056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6534364" y="0"/>
              <a:ext cx="0" cy="2363056"/>
            </a:xfrm>
            <a:prstGeom prst="line">
              <a:avLst/>
            </a:prstGeom>
            <a:ln>
              <a:solidFill>
                <a:srgbClr val="B1C5A0">
                  <a:alpha val="2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6646133" y="0"/>
              <a:ext cx="0" cy="1533690"/>
            </a:xfrm>
            <a:prstGeom prst="line">
              <a:avLst/>
            </a:prstGeom>
            <a:ln>
              <a:solidFill>
                <a:srgbClr val="B1C5A0">
                  <a:alpha val="2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6756970" y="0"/>
              <a:ext cx="0" cy="1181528"/>
            </a:xfrm>
            <a:prstGeom prst="line">
              <a:avLst/>
            </a:prstGeom>
            <a:ln>
              <a:solidFill>
                <a:srgbClr val="B1C5A0">
                  <a:alpha val="2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 bwMode="auto">
          <a:xfrm>
            <a:off x="6302355" y="254000"/>
            <a:ext cx="111125" cy="1385888"/>
            <a:chOff x="8157681" y="0"/>
            <a:chExt cx="111381" cy="1385529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8216553" y="0"/>
              <a:ext cx="0" cy="1264910"/>
            </a:xfrm>
            <a:prstGeom prst="line">
              <a:avLst/>
            </a:prstGeom>
            <a:ln>
              <a:solidFill>
                <a:srgbClr val="B1C5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13"/>
            <p:cNvSpPr/>
            <p:nvPr/>
          </p:nvSpPr>
          <p:spPr>
            <a:xfrm>
              <a:off x="8157681" y="1274433"/>
              <a:ext cx="111381" cy="111096"/>
            </a:xfrm>
            <a:prstGeom prst="ellipse">
              <a:avLst/>
            </a:prstGeom>
            <a:noFill/>
            <a:ln>
              <a:solidFill>
                <a:srgbClr val="B1C5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latin typeface="方正仿宋简体" panose="02010601030101010101" charset="-122"/>
                <a:ea typeface="方正仿宋简体" panose="02010601030101010101" charset="-122"/>
              </a:endParaRPr>
            </a:p>
          </p:txBody>
        </p:sp>
      </p:grpSp>
      <p:sp>
        <p:nvSpPr>
          <p:cNvPr id="15" name="椭圆 14"/>
          <p:cNvSpPr/>
          <p:nvPr/>
        </p:nvSpPr>
        <p:spPr>
          <a:xfrm>
            <a:off x="6732567" y="1109663"/>
            <a:ext cx="298450" cy="300037"/>
          </a:xfrm>
          <a:prstGeom prst="ellipse">
            <a:avLst/>
          </a:prstGeom>
          <a:solidFill>
            <a:srgbClr val="E8C5A8">
              <a:alpha val="58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方正仿宋简体" panose="02010601030101010101" charset="-122"/>
              <a:ea typeface="方正仿宋简体" panose="02010601030101010101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290836" y="3317596"/>
            <a:ext cx="195263" cy="215900"/>
          </a:xfrm>
          <a:prstGeom prst="ellipse">
            <a:avLst/>
          </a:prstGeom>
          <a:noFill/>
          <a:ln w="19050">
            <a:solidFill>
              <a:srgbClr val="93CF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方正仿宋简体" panose="02010601030101010101" charset="-122"/>
              <a:ea typeface="方正仿宋简体" panose="02010601030101010101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9194257" y="3721584"/>
            <a:ext cx="300037" cy="298450"/>
          </a:xfrm>
          <a:prstGeom prst="ellipse">
            <a:avLst/>
          </a:prstGeom>
          <a:noFill/>
          <a:ln w="19050">
            <a:solidFill>
              <a:srgbClr val="93CF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方正仿宋简体" panose="02010601030101010101" charset="-122"/>
              <a:ea typeface="方正仿宋简体" panose="02010601030101010101" charset="-122"/>
            </a:endParaRPr>
          </a:p>
        </p:txBody>
      </p:sp>
      <p:pic>
        <p:nvPicPr>
          <p:cNvPr id="22" name="组合 5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7261" y="-190500"/>
            <a:ext cx="190500" cy="332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39"/>
          <p:cNvSpPr txBox="1"/>
          <p:nvPr/>
        </p:nvSpPr>
        <p:spPr>
          <a:xfrm>
            <a:off x="3091695" y="4237825"/>
            <a:ext cx="6008609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smtClean="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美术</a:t>
            </a:r>
            <a:r>
              <a:rPr lang="zh-CN" altLang="en-US" sz="140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是一门</a:t>
            </a:r>
            <a:r>
              <a:rPr lang="zh-CN" altLang="en-US" sz="1400" smtClean="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艺术</a:t>
            </a:r>
            <a:r>
              <a:rPr lang="zh-CN" altLang="en-US" sz="140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，</a:t>
            </a:r>
            <a:r>
              <a:rPr lang="zh-CN" altLang="en-US" sz="1400" smtClean="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 是</a:t>
            </a:r>
            <a:r>
              <a:rPr lang="zh-CN" altLang="en-US" sz="140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一种创</a:t>
            </a:r>
            <a:r>
              <a:rPr lang="zh-CN" altLang="en-US" sz="1400" smtClean="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想，是</a:t>
            </a:r>
            <a:r>
              <a:rPr lang="zh-CN" altLang="en-US" sz="140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把心中想的东西画出来。</a:t>
            </a:r>
            <a:endParaRPr lang="zh-CN" altLang="en-US" sz="1400">
              <a:solidFill>
                <a:srgbClr val="7A2E1C"/>
              </a:solidFill>
              <a:latin typeface="思源黑体 Light" pitchFamily="34" charset="-122"/>
              <a:ea typeface="思源黑体 Light" pitchFamily="34" charset="-122"/>
              <a:cs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5" grpId="0" bldLvl="0" animBg="1"/>
      <p:bldP spid="20" grpId="0" animBg="1"/>
      <p:bldP spid="21" grpId="0" bldLvl="0" animBg="1"/>
      <p:bldP spid="19" grpId="0"/>
    </p:bldLst>
  </p:timing>
</p:sld>
</file>

<file path=ppt/tags/tag1.xml><?xml version="1.0" encoding="utf-8"?>
<p:tagLst xmlns:p="http://schemas.openxmlformats.org/presentationml/2006/main">
  <p:tag name="commondata" val="eyJoZGlkIjoiZjcyMzk3ZmVlODIzNTI2MDkyOWE5MjE1ZTA3YTQ3ZmE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920</Words>
  <Application>WPS 演示</Application>
  <PresentationFormat>宽屏</PresentationFormat>
  <Paragraphs>65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20" baseType="lpstr">
      <vt:lpstr>Arial</vt:lpstr>
      <vt:lpstr>宋体</vt:lpstr>
      <vt:lpstr>Wingdings</vt:lpstr>
      <vt:lpstr>思源黑体 CN Bold</vt:lpstr>
      <vt:lpstr>黑体</vt:lpstr>
      <vt:lpstr>方正仿宋简体</vt:lpstr>
      <vt:lpstr>思源黑体 Light</vt:lpstr>
      <vt:lpstr>微软雅黑</vt:lpstr>
      <vt:lpstr>等线</vt:lpstr>
      <vt:lpstr>Arial Unicode MS</vt:lpstr>
      <vt:lpstr>等线 Light</vt:lpstr>
      <vt:lpstr>Office 主题​​</vt:lpstr>
      <vt:lpstr>1_Office 主题​​</vt:lpstr>
      <vt:lpstr>第四章 色彩应用</vt:lpstr>
      <vt:lpstr>第三节 色彩在建筑中的应用</vt:lpstr>
      <vt:lpstr>PowerPoint 演示文稿</vt:lpstr>
      <vt:lpstr>PowerPoint 演示文稿</vt:lpstr>
      <vt:lpstr>PowerPoint 演示文稿</vt:lpstr>
      <vt:lpstr>PowerPoint 演示文稿</vt:lpstr>
      <vt:lpstr>感谢观看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绘画的语言</dc:title>
  <dc:creator>刘 淼</dc:creator>
  <cp:lastModifiedBy>LxY</cp:lastModifiedBy>
  <cp:revision>394</cp:revision>
  <dcterms:created xsi:type="dcterms:W3CDTF">2021-08-29T14:09:00Z</dcterms:created>
  <dcterms:modified xsi:type="dcterms:W3CDTF">2025-05-21T07:45:47Z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E6785F491C564E768CA3FAD0ED3C7925_12</vt:lpwstr>
  </property>
  <property fmtid="{D5CDD505-2E9C-101B-9397-08002B2CF9AE}" pid="3" name="KSOProductBuildVer">
    <vt:lpwstr>2052-12.1.0.20784</vt:lpwstr>
  </property>
</Properties>
</file>