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430" r:id="rId4"/>
    <p:sldId id="662" r:id="rId5"/>
    <p:sldId id="520" r:id="rId6"/>
    <p:sldId id="737" r:id="rId7"/>
    <p:sldId id="740" r:id="rId8"/>
    <p:sldId id="661" r:id="rId9"/>
    <p:sldId id="422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5D8"/>
    <a:srgbClr val="E8C5A8"/>
    <a:srgbClr val="7A2E1C"/>
    <a:srgbClr val="93CFD0"/>
    <a:srgbClr val="B76115"/>
    <a:srgbClr val="F6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4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634" y="206"/>
      </p:cViewPr>
      <p:guideLst>
        <p:guide orient="horz" pos="2160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F290C-23B1-4D18-B6D9-BAF99786B2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485A0-B4AB-4AFE-8F90-CA09D2C830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664" y="0"/>
            <a:ext cx="12186285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110373" y="3571846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97320" y="1428453"/>
            <a:ext cx="4397358" cy="2677656"/>
          </a:xfr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第四章</a:t>
            </a:r>
            <a:br>
              <a:rPr lang="en-US" altLang="zh-CN" sz="80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</a:br>
            <a:r>
              <a:rPr lang="zh-CN" altLang="en-US" sz="80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色彩</a:t>
            </a:r>
            <a:r>
              <a:rPr lang="zh-CN" altLang="en-US" sz="80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应用</a:t>
            </a:r>
            <a:endParaRPr lang="zh-CN" altLang="en-US" sz="8000" b="1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1757" y="4897425"/>
            <a:ext cx="3674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演讲者：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xxx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      </a:t>
            </a:r>
            <a:r>
              <a:rPr lang="zh-CN" altLang="en-US" sz="1600" dirty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时间</a:t>
            </a:r>
            <a:r>
              <a:rPr lang="zh-CN" altLang="en-US" sz="16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2024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年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9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月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6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日</a:t>
            </a:r>
            <a:endParaRPr lang="zh-CN" altLang="en-US" sz="1600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800580" y="-50800"/>
            <a:ext cx="379412" cy="4410075"/>
            <a:chOff x="6534364" y="0"/>
            <a:chExt cx="222606" cy="236305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534364" y="0"/>
              <a:ext cx="0" cy="2363056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646133" y="0"/>
              <a:ext cx="0" cy="1533690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756970" y="0"/>
              <a:ext cx="0" cy="1181528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 bwMode="auto">
          <a:xfrm>
            <a:off x="6302355" y="254000"/>
            <a:ext cx="111125" cy="1385888"/>
            <a:chOff x="8157681" y="0"/>
            <a:chExt cx="111381" cy="1385529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8216553" y="0"/>
              <a:ext cx="0" cy="1264910"/>
            </a:xfrm>
            <a:prstGeom prst="line">
              <a:avLst/>
            </a:prstGeom>
            <a:ln>
              <a:solidFill>
                <a:srgbClr val="B1C5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8157681" y="1274433"/>
              <a:ext cx="111381" cy="111096"/>
            </a:xfrm>
            <a:prstGeom prst="ellipse">
              <a:avLst/>
            </a:prstGeom>
            <a:noFill/>
            <a:ln>
              <a:solidFill>
                <a:srgbClr val="B1C5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方正仿宋简体" panose="02010601030101010101" charset="-122"/>
                <a:ea typeface="方正仿宋简体" panose="02010601030101010101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290836" y="3317596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22" name="组合 5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7261" y="-190500"/>
            <a:ext cx="19050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9"/>
          <p:cNvSpPr txBox="1"/>
          <p:nvPr/>
        </p:nvSpPr>
        <p:spPr>
          <a:xfrm>
            <a:off x="3091695" y="4237825"/>
            <a:ext cx="600860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美术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是一门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艺术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，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 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一种创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想，是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把心中想的东西画出来。</a:t>
            </a:r>
            <a:endParaRPr lang="zh-CN" altLang="en-US" sz="1400">
              <a:solidFill>
                <a:srgbClr val="7A2E1C"/>
              </a:solidFill>
              <a:latin typeface="思源黑体 Light" pitchFamily="34" charset="-122"/>
              <a:ea typeface="思源黑体 Light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  <p:bldP spid="20" grpId="0" animBg="1"/>
      <p:bldP spid="21" grpId="0" bldLvl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525102" y="2597634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/>
          <a:srcRect r="67084" b="25747"/>
          <a:stretch>
            <a:fillRect/>
          </a:stretch>
        </p:blipFill>
        <p:spPr>
          <a:xfrm>
            <a:off x="0" y="465518"/>
            <a:ext cx="1318745" cy="742315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6784160" y="1996197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18" name="图片 17" descr="P-10227086-1021525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0451" r="13407"/>
          <a:stretch>
            <a:fillRect/>
          </a:stretch>
        </p:blipFill>
        <p:spPr>
          <a:xfrm rot="16200000">
            <a:off x="6523674" y="980758"/>
            <a:ext cx="6367780" cy="4969510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37324" y="2117975"/>
            <a:ext cx="7301999" cy="1902059"/>
          </a:xfr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44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第</a:t>
            </a:r>
            <a:r>
              <a:rPr lang="zh-CN" altLang="en-US" sz="4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二</a:t>
            </a:r>
            <a:r>
              <a:rPr lang="zh-CN" altLang="en-US" sz="44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节</a:t>
            </a:r>
            <a:br>
              <a:rPr lang="en-US" altLang="zh-CN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</a:br>
            <a:r>
              <a:rPr lang="zh-CN" altLang="en-US" sz="54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应</a:t>
            </a:r>
            <a:r>
              <a:rPr lang="zh-CN" altLang="en-US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色彩在设计中</a:t>
            </a:r>
            <a:r>
              <a:rPr lang="zh-CN" altLang="en-US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的</a:t>
            </a:r>
            <a:r>
              <a:rPr lang="zh-CN" altLang="en-US" sz="54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应用</a:t>
            </a:r>
            <a:endParaRPr lang="zh-CN" altLang="en-US" sz="5400" b="1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0" grpId="0" animBg="1"/>
      <p:bldP spid="21" grpId="0" bldLvl="0" animBg="1"/>
      <p:bldP spid="2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6125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应</a:t>
            </a:r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色彩在设计中的应用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 flipH="1">
            <a:off x="738998" y="1624554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观察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以下四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幅</a:t>
            </a:r>
            <a:r>
              <a:rPr lang="zh-CN" altLang="en-US" sz="16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图回答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下列问题。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7" name="TextBox 47"/>
          <p:cNvSpPr txBox="1">
            <a:spLocks noChangeArrowheads="1"/>
          </p:cNvSpPr>
          <p:nvPr/>
        </p:nvSpPr>
        <p:spPr bwMode="auto">
          <a:xfrm flipH="1">
            <a:off x="538877" y="4077443"/>
            <a:ext cx="2766487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1 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 smtClean="0"/>
              <a:t>《</a:t>
            </a:r>
            <a:r>
              <a:rPr lang="zh-CN" altLang="en-US" sz="1400"/>
              <a:t>景观建筑</a:t>
            </a:r>
            <a:r>
              <a:rPr lang="en-US" altLang="zh-CN" sz="1400"/>
              <a:t>》</a:t>
            </a:r>
            <a:r>
              <a:rPr lang="zh-CN" altLang="en-US" sz="1400"/>
              <a:t>建筑设计 </a:t>
            </a:r>
            <a:r>
              <a:rPr lang="en-US" altLang="zh-CN" sz="1400"/>
              <a:t>/ </a:t>
            </a:r>
            <a:r>
              <a:rPr lang="zh-CN" altLang="en-US" sz="1400"/>
              <a:t>李建刚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8" name="TextBox 47"/>
          <p:cNvSpPr txBox="1">
            <a:spLocks noChangeArrowheads="1"/>
          </p:cNvSpPr>
          <p:nvPr/>
        </p:nvSpPr>
        <p:spPr bwMode="auto">
          <a:xfrm flipH="1">
            <a:off x="3232447" y="4077442"/>
            <a:ext cx="2679631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2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 smtClean="0"/>
              <a:t>《</a:t>
            </a:r>
            <a:r>
              <a:rPr lang="zh-CN" altLang="en-US" sz="1400"/>
              <a:t>壶</a:t>
            </a:r>
            <a:r>
              <a:rPr lang="en-US" altLang="zh-CN" sz="1400"/>
              <a:t>》</a:t>
            </a:r>
            <a:r>
              <a:rPr lang="zh-CN" altLang="en-US" sz="1400"/>
              <a:t>陶瓷设计 </a:t>
            </a:r>
            <a:r>
              <a:rPr lang="en-US" altLang="zh-CN" sz="1400"/>
              <a:t>/ </a:t>
            </a:r>
            <a:r>
              <a:rPr lang="zh-CN" altLang="en-US" sz="1400"/>
              <a:t>常红兵</a:t>
            </a:r>
            <a:endParaRPr lang="en-US" altLang="zh-CN" sz="1400" dirty="0"/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 flipH="1">
            <a:off x="5987882" y="4077440"/>
            <a:ext cx="2686467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3 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暖光</a:t>
            </a:r>
            <a:r>
              <a:rPr lang="en-US" altLang="zh-CN" sz="1400"/>
              <a:t>》</a:t>
            </a:r>
            <a:r>
              <a:rPr lang="zh-CN" altLang="en-US" sz="1400"/>
              <a:t>室内设计 </a:t>
            </a:r>
            <a:r>
              <a:rPr lang="en-US" altLang="zh-CN" sz="1400"/>
              <a:t>/ </a:t>
            </a:r>
            <a:r>
              <a:rPr lang="zh-CN" altLang="en-US" sz="1400"/>
              <a:t>姜素民</a:t>
            </a:r>
            <a:endParaRPr lang="en-US" altLang="zh-CN" sz="1400" dirty="0"/>
          </a:p>
        </p:txBody>
      </p:sp>
      <p:sp>
        <p:nvSpPr>
          <p:cNvPr id="20" name="TextBox 47"/>
          <p:cNvSpPr txBox="1">
            <a:spLocks noChangeArrowheads="1"/>
          </p:cNvSpPr>
          <p:nvPr/>
        </p:nvSpPr>
        <p:spPr bwMode="auto">
          <a:xfrm flipH="1">
            <a:off x="8784888" y="4077440"/>
            <a:ext cx="2596348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4 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泳池</a:t>
            </a:r>
            <a:r>
              <a:rPr lang="en-US" altLang="zh-CN" sz="1400"/>
              <a:t>》</a:t>
            </a:r>
            <a:r>
              <a:rPr lang="zh-CN" altLang="en-US" sz="1400"/>
              <a:t>景观设计 </a:t>
            </a:r>
            <a:r>
              <a:rPr lang="en-US" altLang="zh-CN" sz="1400"/>
              <a:t>/ </a:t>
            </a:r>
            <a:r>
              <a:rPr lang="zh-CN" altLang="en-US" sz="1400"/>
              <a:t>李建刚 </a:t>
            </a:r>
            <a:endParaRPr lang="en-US" altLang="zh-CN" sz="1400" dirty="0"/>
          </a:p>
        </p:txBody>
      </p:sp>
      <p:sp>
        <p:nvSpPr>
          <p:cNvPr id="28" name="TextBox 47"/>
          <p:cNvSpPr txBox="1">
            <a:spLocks noChangeArrowheads="1"/>
          </p:cNvSpPr>
          <p:nvPr/>
        </p:nvSpPr>
        <p:spPr bwMode="auto">
          <a:xfrm flipH="1">
            <a:off x="738998" y="5021740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看看：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这些设计作品同属一类吗？ </a:t>
            </a:r>
            <a:endParaRPr lang="en-US" altLang="zh-CN" sz="1600" b="1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 flipH="1">
            <a:off x="738998" y="5530281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想想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这些设计作品的色彩给你带来的心理感受是怎样的？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47"/>
          <p:cNvSpPr txBox="1">
            <a:spLocks noChangeArrowheads="1"/>
          </p:cNvSpPr>
          <p:nvPr/>
        </p:nvSpPr>
        <p:spPr bwMode="auto">
          <a:xfrm flipH="1">
            <a:off x="738996" y="6038822"/>
            <a:ext cx="10953650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做做：通过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鉴赏以上四幅作品，请同学们分组讨论，总结各个作品中的主体物是如何受到周边环境影响的。</a:t>
            </a:r>
            <a:endParaRPr lang="zh-CN" altLang="en-US" sz="1600" b="1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/>
          <a:srcRect l="53852" t="21380" r="32448" b="48850"/>
          <a:stretch>
            <a:fillRect/>
          </a:stretch>
        </p:blipFill>
        <p:spPr>
          <a:xfrm>
            <a:off x="3324142" y="2657551"/>
            <a:ext cx="1589377" cy="89344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3"/>
          <a:srcRect l="32589" t="27479" r="50215" b="49755"/>
          <a:stretch>
            <a:fillRect/>
          </a:stretch>
        </p:blipFill>
        <p:spPr>
          <a:xfrm>
            <a:off x="620396" y="2370103"/>
            <a:ext cx="2603450" cy="146431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/>
          <a:srcRect l="52235" t="27479" r="30569" b="49755"/>
          <a:stretch>
            <a:fillRect/>
          </a:stretch>
        </p:blipFill>
        <p:spPr>
          <a:xfrm>
            <a:off x="3313967" y="2375614"/>
            <a:ext cx="2603450" cy="146431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/>
          <a:srcRect l="32727" t="57853" r="50077" b="20381"/>
          <a:stretch>
            <a:fillRect/>
          </a:stretch>
        </p:blipFill>
        <p:spPr>
          <a:xfrm>
            <a:off x="5986118" y="2336448"/>
            <a:ext cx="2722968" cy="153162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/>
          <a:srcRect l="52235" t="56112" r="30569" b="21122"/>
          <a:stretch>
            <a:fillRect/>
          </a:stretch>
        </p:blipFill>
        <p:spPr>
          <a:xfrm>
            <a:off x="8777787" y="2370103"/>
            <a:ext cx="2603450" cy="1464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7" name="矩形 6"/>
          <p:cNvSpPr/>
          <p:nvPr/>
        </p:nvSpPr>
        <p:spPr>
          <a:xfrm>
            <a:off x="738997" y="1802102"/>
            <a:ext cx="10696258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smtClean="0"/>
              <a:t>艺术</a:t>
            </a:r>
            <a:r>
              <a:rPr lang="zh-CN" altLang="en-US" sz="1400"/>
              <a:t>来源于生活，又高于生活。设计不等同于绘画，但设计一定来源于生 活，色彩同样来源于生活（自然）。对色彩规则、色彩项目的记忆偏少会导致 在进行设计创作时对色彩的把控能力减弱。</a:t>
            </a:r>
            <a:endParaRPr lang="zh-CN" altLang="en-US" sz="1400"/>
          </a:p>
          <a:p>
            <a:pPr>
              <a:lnSpc>
                <a:spcPct val="200000"/>
              </a:lnSpc>
            </a:pPr>
            <a:endParaRPr lang="zh-CN" altLang="en-US" sz="1400"/>
          </a:p>
          <a:p>
            <a:pPr>
              <a:lnSpc>
                <a:spcPct val="200000"/>
              </a:lnSpc>
            </a:pPr>
            <a:r>
              <a:rPr lang="zh-CN" altLang="en-US" sz="1400"/>
              <a:t>因此，只有深入体会这些优秀作品 才能更好地运用色彩。同时，通过观察大量优秀作品中的配色，能有效提升自 己对于色彩组合、提炼的敏锐度，使大脑在进行设计创作时能很快调取之前所 存储的色彩搭配</a:t>
            </a:r>
            <a:r>
              <a:rPr lang="zh-CN" altLang="en-US" sz="1400"/>
              <a:t>。 </a:t>
            </a:r>
            <a:endParaRPr lang="en-US" altLang="zh-CN" sz="1400" smtClean="0"/>
          </a:p>
          <a:p>
            <a:pPr>
              <a:lnSpc>
                <a:spcPct val="200000"/>
              </a:lnSpc>
            </a:pPr>
            <a:endParaRPr lang="zh-CN" altLang="en-US" sz="1400"/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6598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色彩在绘画中的应用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7" name="矩形 6"/>
          <p:cNvSpPr/>
          <p:nvPr/>
        </p:nvSpPr>
        <p:spPr>
          <a:xfrm>
            <a:off x="738997" y="1695422"/>
            <a:ext cx="10696258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smtClean="0"/>
              <a:t>此外</a:t>
            </a:r>
            <a:r>
              <a:rPr lang="zh-CN" altLang="en-US" sz="1400"/>
              <a:t>，一提到色彩，我们就会想到主色调、辅色调，这两者在设计中经常 被用到。主色调不难理解，在整个画面中运用最多的色彩可以确定为主色调， 而辅色调在整个画面中起到点缀和对比的作用。总之，在做任何设计时，确定主色调都是非常必要的前提</a:t>
            </a:r>
            <a:r>
              <a:rPr lang="zh-CN" altLang="en-US" sz="1400"/>
              <a:t>条件</a:t>
            </a:r>
            <a:r>
              <a:rPr lang="zh-CN" altLang="en-US" sz="1400" smtClean="0"/>
              <a:t>。</a:t>
            </a:r>
            <a:endParaRPr lang="zh-CN" altLang="en-US" sz="1400" smtClean="0"/>
          </a:p>
          <a:p>
            <a:pPr>
              <a:lnSpc>
                <a:spcPct val="200000"/>
              </a:lnSpc>
            </a:pPr>
            <a:endParaRPr lang="zh-CN" altLang="en-US" sz="1400"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>
                <a:sym typeface="+mn-ea"/>
              </a:rPr>
              <a:t>色彩是具有性格和情感的。在设计领域，设计师往往会根据客户群 体的年龄、性格、喜好等特征来确定作品的色彩定位，从创意文案到色彩搭配都抓准受众的眼球。</a:t>
            </a:r>
            <a:endParaRPr lang="zh-CN" altLang="en-US" sz="1400"/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6598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色彩在绘画中的应用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4086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色彩在绘画中的应用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7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色彩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在设计中的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8998" y="4030804"/>
            <a:ext cx="2687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客厅</a:t>
            </a:r>
            <a:r>
              <a:rPr lang="en-US" altLang="zh-CN" sz="1400"/>
              <a:t>》</a:t>
            </a:r>
            <a:r>
              <a:rPr lang="zh-CN" altLang="en-US" sz="1400"/>
              <a:t>家具设计 </a:t>
            </a:r>
            <a:r>
              <a:rPr lang="en-US" altLang="zh-CN" sz="1400"/>
              <a:t>/ </a:t>
            </a:r>
            <a:r>
              <a:rPr lang="zh-CN" altLang="en-US" sz="1400"/>
              <a:t>程旭</a:t>
            </a:r>
            <a:endParaRPr lang="zh-CN" altLang="en-US" sz="1400"/>
          </a:p>
        </p:txBody>
      </p:sp>
      <p:sp>
        <p:nvSpPr>
          <p:cNvPr id="11" name="矩形 10"/>
          <p:cNvSpPr/>
          <p:nvPr/>
        </p:nvSpPr>
        <p:spPr>
          <a:xfrm>
            <a:off x="3560376" y="4030804"/>
            <a:ext cx="2388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守望</a:t>
            </a:r>
            <a:r>
              <a:rPr lang="en-US" altLang="zh-CN" sz="1400"/>
              <a:t>》</a:t>
            </a:r>
            <a:r>
              <a:rPr lang="zh-CN" altLang="en-US" sz="1400"/>
              <a:t>雕塑设计 </a:t>
            </a:r>
            <a:r>
              <a:rPr lang="en-US" altLang="zh-CN" sz="1400"/>
              <a:t>/ </a:t>
            </a:r>
            <a:r>
              <a:rPr lang="zh-CN" altLang="en-US" sz="1400"/>
              <a:t>于吉普</a:t>
            </a:r>
            <a:endParaRPr lang="zh-CN" altLang="en-US" sz="1400"/>
          </a:p>
        </p:txBody>
      </p:sp>
      <p:sp>
        <p:nvSpPr>
          <p:cNvPr id="12" name="矩形 11"/>
          <p:cNvSpPr/>
          <p:nvPr/>
        </p:nvSpPr>
        <p:spPr>
          <a:xfrm>
            <a:off x="6055313" y="4030804"/>
            <a:ext cx="2793041" cy="46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会议厅</a:t>
            </a:r>
            <a:r>
              <a:rPr lang="en-US" altLang="zh-CN" sz="1400"/>
              <a:t>》</a:t>
            </a:r>
            <a:r>
              <a:rPr lang="zh-CN" altLang="en-US" sz="1400"/>
              <a:t>室内设计 </a:t>
            </a:r>
            <a:r>
              <a:rPr lang="en-US" altLang="zh-CN" sz="1400"/>
              <a:t>/ </a:t>
            </a:r>
            <a:r>
              <a:rPr lang="zh-CN" altLang="en-US" sz="1400"/>
              <a:t>程旭</a:t>
            </a:r>
            <a:endParaRPr lang="zh-CN" altLang="en-US" sz="1400"/>
          </a:p>
        </p:txBody>
      </p:sp>
      <p:sp>
        <p:nvSpPr>
          <p:cNvPr id="13" name="矩形 12"/>
          <p:cNvSpPr/>
          <p:nvPr/>
        </p:nvSpPr>
        <p:spPr>
          <a:xfrm>
            <a:off x="8986345" y="4030804"/>
            <a:ext cx="2511972" cy="46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别墅</a:t>
            </a:r>
            <a:r>
              <a:rPr lang="en-US" altLang="zh-CN" sz="1400"/>
              <a:t>》</a:t>
            </a:r>
            <a:r>
              <a:rPr lang="zh-CN" altLang="en-US" sz="1400"/>
              <a:t>建筑设计 </a:t>
            </a:r>
            <a:r>
              <a:rPr lang="en-US" altLang="zh-CN" sz="1400"/>
              <a:t>/ </a:t>
            </a:r>
            <a:r>
              <a:rPr lang="zh-CN" altLang="en-US" sz="1400"/>
              <a:t>李建刚</a:t>
            </a:r>
            <a:endParaRPr lang="zh-CN" altLang="en-US" sz="1400"/>
          </a:p>
        </p:txBody>
      </p:sp>
      <p:grpSp>
        <p:nvGrpSpPr>
          <p:cNvPr id="14" name="组合 13"/>
          <p:cNvGrpSpPr/>
          <p:nvPr/>
        </p:nvGrpSpPr>
        <p:grpSpPr>
          <a:xfrm>
            <a:off x="738996" y="5163631"/>
            <a:ext cx="10632636" cy="581732"/>
            <a:chOff x="738995" y="5083890"/>
            <a:chExt cx="10554965" cy="966104"/>
          </a:xfrm>
        </p:grpSpPr>
        <p:sp>
          <p:nvSpPr>
            <p:cNvPr id="15" name="稻壳儿搜索【幻雨工作室】_8"/>
            <p:cNvSpPr/>
            <p:nvPr/>
          </p:nvSpPr>
          <p:spPr bwMode="auto">
            <a:xfrm>
              <a:off x="738995" y="5083890"/>
              <a:ext cx="10554964" cy="966104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93CFD0"/>
            </a:solidFill>
            <a:ln w="9525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</a:pPr>
              <a:endParaRPr lang="bg-BG" noProof="1"/>
            </a:p>
          </p:txBody>
        </p:sp>
        <p:sp>
          <p:nvSpPr>
            <p:cNvPr id="16" name="矩形 15"/>
            <p:cNvSpPr/>
            <p:nvPr/>
          </p:nvSpPr>
          <p:spPr>
            <a:xfrm>
              <a:off x="884909" y="5196481"/>
              <a:ext cx="10409051" cy="766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</a:rPr>
                <a:t>作业 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：根据</a:t>
              </a:r>
              <a:r>
                <a:rPr lang="zh-CN" altLang="en-US" sz="1600" b="1">
                  <a:solidFill>
                    <a:schemeClr val="bg1"/>
                  </a:solidFill>
                </a:rPr>
                <a:t>提供的作品图例或自主收集的相关作品，进行色彩在设计领域的 应用分析（字数：</a:t>
              </a:r>
              <a:r>
                <a:rPr lang="en-US" altLang="zh-CN" sz="1600" b="1">
                  <a:solidFill>
                    <a:schemeClr val="bg1"/>
                  </a:solidFill>
                </a:rPr>
                <a:t>100~200 </a:t>
              </a:r>
              <a:r>
                <a:rPr lang="zh-CN" altLang="en-US" sz="1600" b="1">
                  <a:solidFill>
                    <a:schemeClr val="bg1"/>
                  </a:solidFill>
                </a:rPr>
                <a:t>字）。 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/>
          <a:srcRect l="31725" t="23567" r="31089" b="51931"/>
          <a:stretch>
            <a:fillRect/>
          </a:stretch>
        </p:blipFill>
        <p:spPr>
          <a:xfrm>
            <a:off x="1627838" y="2041984"/>
            <a:ext cx="3432175" cy="193092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/>
          <a:srcRect l="32586" t="56733" r="28996" b="20588"/>
          <a:stretch>
            <a:fillRect/>
          </a:stretch>
        </p:blipFill>
        <p:spPr>
          <a:xfrm>
            <a:off x="7245434" y="2041984"/>
            <a:ext cx="3428365" cy="192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184" y="0"/>
            <a:ext cx="12186285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110373" y="3571846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74127" y="2031424"/>
            <a:ext cx="5243744" cy="1448282"/>
          </a:xfrm>
          <a:noFill/>
        </p:spPr>
        <p:txBody>
          <a:bodyPr wrap="none">
            <a:spAutoFit/>
          </a:bodyPr>
          <a:lstStyle/>
          <a:p>
            <a:r>
              <a:rPr lang="zh-CN" altLang="en-US" sz="96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感谢观看</a:t>
            </a:r>
            <a:endParaRPr lang="zh-CN" altLang="en-US" sz="9600" b="1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1757" y="4897425"/>
            <a:ext cx="3674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演讲者：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xxx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      </a:t>
            </a:r>
            <a:r>
              <a:rPr lang="zh-CN" altLang="en-US" sz="1600" dirty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时间</a:t>
            </a:r>
            <a:r>
              <a:rPr lang="zh-CN" altLang="en-US" sz="16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2024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年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9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月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6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日</a:t>
            </a:r>
            <a:endParaRPr lang="zh-CN" altLang="en-US" sz="1600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800580" y="-50800"/>
            <a:ext cx="379412" cy="4410075"/>
            <a:chOff x="6534364" y="0"/>
            <a:chExt cx="222606" cy="236305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534364" y="0"/>
              <a:ext cx="0" cy="2363056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646133" y="0"/>
              <a:ext cx="0" cy="1533690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756970" y="0"/>
              <a:ext cx="0" cy="1181528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 bwMode="auto">
          <a:xfrm>
            <a:off x="6302355" y="254000"/>
            <a:ext cx="111125" cy="1385888"/>
            <a:chOff x="8157681" y="0"/>
            <a:chExt cx="111381" cy="1385529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8216553" y="0"/>
              <a:ext cx="0" cy="1264910"/>
            </a:xfrm>
            <a:prstGeom prst="line">
              <a:avLst/>
            </a:prstGeom>
            <a:ln>
              <a:solidFill>
                <a:srgbClr val="B1C5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8157681" y="1274433"/>
              <a:ext cx="111381" cy="111096"/>
            </a:xfrm>
            <a:prstGeom prst="ellipse">
              <a:avLst/>
            </a:prstGeom>
            <a:noFill/>
            <a:ln>
              <a:solidFill>
                <a:srgbClr val="B1C5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方正仿宋简体" panose="02010601030101010101" charset="-122"/>
                <a:ea typeface="方正仿宋简体" panose="02010601030101010101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290836" y="3317596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22" name="组合 5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7261" y="-190500"/>
            <a:ext cx="19050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9"/>
          <p:cNvSpPr txBox="1"/>
          <p:nvPr/>
        </p:nvSpPr>
        <p:spPr>
          <a:xfrm>
            <a:off x="3091695" y="4237825"/>
            <a:ext cx="600860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美术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是一门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艺术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，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 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一种创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想，是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把心中想的东西画出来。</a:t>
            </a:r>
            <a:endParaRPr lang="zh-CN" altLang="en-US" sz="1400">
              <a:solidFill>
                <a:srgbClr val="7A2E1C"/>
              </a:solidFill>
              <a:latin typeface="思源黑体 Light" pitchFamily="34" charset="-122"/>
              <a:ea typeface="思源黑体 Light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  <p:bldP spid="20" grpId="0" animBg="1"/>
      <p:bldP spid="21" grpId="0" bldLvl="0" animBg="1"/>
      <p:bldP spid="19" grpId="0"/>
    </p:bldLst>
  </p:timing>
</p:sld>
</file>

<file path=ppt/tags/tag1.xml><?xml version="1.0" encoding="utf-8"?>
<p:tagLst xmlns:p="http://schemas.openxmlformats.org/presentationml/2006/main">
  <p:tag name="commondata" val="eyJoZGlkIjoiZjcyMzk3ZmVlODIzNTI2MDkyOWE5MjE1ZTA3YTQ3Zm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837</Words>
  <Application>WPS 演示</Application>
  <PresentationFormat>宽屏</PresentationFormat>
  <Paragraphs>63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思源黑体 CN Bold</vt:lpstr>
      <vt:lpstr>黑体</vt:lpstr>
      <vt:lpstr>方正仿宋简体</vt:lpstr>
      <vt:lpstr>思源黑体 Light</vt:lpstr>
      <vt:lpstr>微软雅黑</vt:lpstr>
      <vt:lpstr>等线</vt:lpstr>
      <vt:lpstr>Arial Unicode MS</vt:lpstr>
      <vt:lpstr>等线 Light</vt:lpstr>
      <vt:lpstr>Office 主题​​</vt:lpstr>
      <vt:lpstr>1_Office 主题​​</vt:lpstr>
      <vt:lpstr>第四章 色彩应用</vt:lpstr>
      <vt:lpstr>第二节 应色彩在设计中的应用</vt:lpstr>
      <vt:lpstr>PowerPoint 演示文稿</vt:lpstr>
      <vt:lpstr>PowerPoint 演示文稿</vt:lpstr>
      <vt:lpstr>PowerPoint 演示文稿</vt:lpstr>
      <vt:lpstr>PowerPoint 演示文稿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绘画的语言</dc:title>
  <dc:creator>刘 淼</dc:creator>
  <cp:lastModifiedBy>LxY</cp:lastModifiedBy>
  <cp:revision>385</cp:revision>
  <dcterms:created xsi:type="dcterms:W3CDTF">2021-08-29T14:09:00Z</dcterms:created>
  <dcterms:modified xsi:type="dcterms:W3CDTF">2025-05-21T07:42:16Z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239CCABEB1E44764A5AC0BDAB5BEBE6B_12</vt:lpwstr>
  </property>
  <property fmtid="{D5CDD505-2E9C-101B-9397-08002B2CF9AE}" pid="3" name="KSOProductBuildVer">
    <vt:lpwstr>2052-12.1.0.20784</vt:lpwstr>
  </property>
</Properties>
</file>