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430" r:id="rId3"/>
    <p:sldId id="655" r:id="rId4"/>
    <p:sldId id="520" r:id="rId5"/>
    <p:sldId id="660" r:id="rId6"/>
    <p:sldId id="661" r:id="rId7"/>
    <p:sldId id="422" r:id="rId8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5D8"/>
    <a:srgbClr val="E8C5A8"/>
    <a:srgbClr val="7A2E1C"/>
    <a:srgbClr val="93CFD0"/>
    <a:srgbClr val="B76115"/>
    <a:srgbClr val="F6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4" autoAdjust="0"/>
    <p:restoredTop sz="94660"/>
  </p:normalViewPr>
  <p:slideViewPr>
    <p:cSldViewPr snapToGrid="0" showGuides="1">
      <p:cViewPr>
        <p:scale>
          <a:sx n="73" d="100"/>
          <a:sy n="73" d="100"/>
        </p:scale>
        <p:origin x="634" y="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90C-23B1-4D18-B6D9-BAF99786B2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85A0-B4AB-4AFE-8F90-CA09D2C830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66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897320" y="1428453"/>
            <a:ext cx="4397358" cy="2677656"/>
          </a:xfr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第四章</a:t>
            </a:r>
            <a:br>
              <a:rPr lang="en-US" altLang="zh-CN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80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</a:t>
            </a:r>
            <a:r>
              <a:rPr lang="zh-CN" altLang="en-US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应用</a:t>
            </a:r>
            <a:endParaRPr lang="zh-CN" altLang="en-US" sz="80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525102" y="2597634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"/>
          <a:srcRect r="67084" b="25747"/>
          <a:stretch>
            <a:fillRect/>
          </a:stretch>
        </p:blipFill>
        <p:spPr>
          <a:xfrm>
            <a:off x="0" y="465518"/>
            <a:ext cx="1318745" cy="742315"/>
          </a:xfrm>
          <a:prstGeom prst="rect">
            <a:avLst/>
          </a:prstGeom>
        </p:spPr>
      </p:pic>
      <p:sp>
        <p:nvSpPr>
          <p:cNvPr id="20" name="椭圆 19"/>
          <p:cNvSpPr/>
          <p:nvPr/>
        </p:nvSpPr>
        <p:spPr>
          <a:xfrm>
            <a:off x="6784160" y="1996197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18" name="图片 17" descr="P-10227086-1021525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t="20451" r="13407"/>
          <a:stretch>
            <a:fillRect/>
          </a:stretch>
        </p:blipFill>
        <p:spPr>
          <a:xfrm rot="16200000">
            <a:off x="6523674" y="980758"/>
            <a:ext cx="6367780" cy="4969510"/>
          </a:xfrm>
          <a:prstGeom prst="rect">
            <a:avLst/>
          </a:prstGeom>
        </p:spPr>
      </p:pic>
      <p:sp>
        <p:nvSpPr>
          <p:cNvPr id="26" name="椭圆 25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37324" y="2117975"/>
            <a:ext cx="6590266" cy="1902059"/>
          </a:xfrm>
          <a:noFill/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4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</a:t>
            </a:r>
            <a:r>
              <a:rPr lang="zh-CN" altLang="en-US" sz="4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一</a:t>
            </a:r>
            <a:r>
              <a:rPr lang="zh-CN" altLang="en-US" sz="4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节</a:t>
            </a:r>
            <a:br>
              <a:rPr lang="en-US" altLang="zh-CN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5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</a:t>
            </a:r>
            <a:r>
              <a:rPr lang="zh-CN" altLang="en-US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在绘画中的应用</a:t>
            </a:r>
            <a:endParaRPr lang="zh-CN" altLang="en-US" sz="54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  <p:bldP spid="20" grpId="0" animBg="1"/>
      <p:bldP spid="21" grpId="0" bldLvl="0" animBg="1"/>
      <p:bldP spid="2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61256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</a:t>
            </a:r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在绘画中的应用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738998" y="1411194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观察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以下四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幅</a:t>
            </a:r>
            <a:r>
              <a:rPr lang="zh-CN" altLang="en-US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图回答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下列问题。</a:t>
            </a:r>
            <a:endParaRPr lang="en-US" altLang="zh-CN" sz="16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7" name="TextBox 47"/>
          <p:cNvSpPr txBox="1">
            <a:spLocks noChangeArrowheads="1"/>
          </p:cNvSpPr>
          <p:nvPr/>
        </p:nvSpPr>
        <p:spPr bwMode="auto">
          <a:xfrm flipH="1">
            <a:off x="557655" y="3864083"/>
            <a:ext cx="264007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1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山脚下</a:t>
            </a:r>
            <a:r>
              <a:rPr lang="en-US" altLang="zh-CN" sz="1400"/>
              <a:t>》</a:t>
            </a:r>
            <a:r>
              <a:rPr lang="zh-CN" altLang="en-US" sz="1400"/>
              <a:t>中国画 </a:t>
            </a:r>
            <a:r>
              <a:rPr lang="en-US" altLang="zh-CN" sz="1400"/>
              <a:t>/ </a:t>
            </a:r>
            <a:r>
              <a:rPr lang="zh-CN" altLang="en-US" sz="1400"/>
              <a:t>王红岩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8" name="TextBox 47"/>
          <p:cNvSpPr txBox="1">
            <a:spLocks noChangeArrowheads="1"/>
          </p:cNvSpPr>
          <p:nvPr/>
        </p:nvSpPr>
        <p:spPr bwMode="auto">
          <a:xfrm flipH="1">
            <a:off x="2819453" y="3864082"/>
            <a:ext cx="264007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2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 smtClean="0"/>
              <a:t>《</a:t>
            </a:r>
            <a:r>
              <a:rPr lang="zh-CN" altLang="en-US" sz="1400"/>
              <a:t>电扇</a:t>
            </a:r>
            <a:r>
              <a:rPr lang="en-US" altLang="zh-CN" sz="1400"/>
              <a:t>》</a:t>
            </a:r>
            <a:r>
              <a:rPr lang="zh-CN" altLang="en-US" sz="1400"/>
              <a:t>水粉画 </a:t>
            </a:r>
            <a:r>
              <a:rPr lang="en-US" altLang="zh-CN" sz="1400"/>
              <a:t>/ </a:t>
            </a:r>
            <a:r>
              <a:rPr lang="zh-CN" altLang="en-US" sz="1400"/>
              <a:t>张素伟</a:t>
            </a:r>
            <a:endParaRPr lang="en-US" altLang="zh-CN" sz="1400" dirty="0"/>
          </a:p>
        </p:txBody>
      </p:sp>
      <p:sp>
        <p:nvSpPr>
          <p:cNvPr id="19" name="TextBox 47"/>
          <p:cNvSpPr txBox="1">
            <a:spLocks noChangeArrowheads="1"/>
          </p:cNvSpPr>
          <p:nvPr/>
        </p:nvSpPr>
        <p:spPr bwMode="auto">
          <a:xfrm flipH="1">
            <a:off x="5637418" y="3864080"/>
            <a:ext cx="2640076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3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玻璃杯</a:t>
            </a:r>
            <a:r>
              <a:rPr lang="en-US" altLang="zh-CN" sz="1400"/>
              <a:t>》</a:t>
            </a:r>
            <a:r>
              <a:rPr lang="zh-CN" altLang="en-US" sz="1400"/>
              <a:t>水彩画 </a:t>
            </a:r>
            <a:r>
              <a:rPr lang="en-US" altLang="zh-CN" sz="1400"/>
              <a:t>/ </a:t>
            </a:r>
            <a:r>
              <a:rPr lang="zh-CN" altLang="en-US" sz="1400"/>
              <a:t>王红岩 </a:t>
            </a:r>
            <a:endParaRPr lang="en-US" altLang="zh-CN" sz="1400" dirty="0"/>
          </a:p>
        </p:txBody>
      </p:sp>
      <p:sp>
        <p:nvSpPr>
          <p:cNvPr id="20" name="TextBox 47"/>
          <p:cNvSpPr txBox="1">
            <a:spLocks noChangeArrowheads="1"/>
          </p:cNvSpPr>
          <p:nvPr/>
        </p:nvSpPr>
        <p:spPr bwMode="auto">
          <a:xfrm flipH="1">
            <a:off x="8579413" y="3864080"/>
            <a:ext cx="2695862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4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觅</a:t>
            </a:r>
            <a:r>
              <a:rPr lang="en-US" altLang="zh-CN" sz="1400"/>
              <a:t>》</a:t>
            </a:r>
            <a:r>
              <a:rPr lang="zh-CN" altLang="en-US" sz="1400"/>
              <a:t>中国画 </a:t>
            </a:r>
            <a:r>
              <a:rPr lang="en-US" altLang="zh-CN" sz="1400"/>
              <a:t>/ </a:t>
            </a:r>
            <a:r>
              <a:rPr lang="zh-CN" altLang="en-US" sz="1400"/>
              <a:t>王红岩</a:t>
            </a:r>
            <a:endParaRPr lang="en-US" altLang="zh-CN" sz="1400" dirty="0"/>
          </a:p>
        </p:txBody>
      </p:sp>
      <p:sp>
        <p:nvSpPr>
          <p:cNvPr id="28" name="TextBox 47"/>
          <p:cNvSpPr txBox="1">
            <a:spLocks noChangeArrowheads="1"/>
          </p:cNvSpPr>
          <p:nvPr/>
        </p:nvSpPr>
        <p:spPr bwMode="auto">
          <a:xfrm flipH="1">
            <a:off x="738998" y="4808380"/>
            <a:ext cx="782134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看看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：这些作品属于绘画、设计、建筑、雕塑中的哪一类？</a:t>
            </a:r>
            <a:endParaRPr lang="en-US" altLang="zh-CN" sz="1600" b="1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738998" y="5316921"/>
            <a:ext cx="782134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想想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在这些艺术形式中为什么要用这样的色彩？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47"/>
          <p:cNvSpPr txBox="1">
            <a:spLocks noChangeArrowheads="1"/>
          </p:cNvSpPr>
          <p:nvPr/>
        </p:nvSpPr>
        <p:spPr bwMode="auto">
          <a:xfrm flipH="1">
            <a:off x="738996" y="5825462"/>
            <a:ext cx="10953650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做做：请同学们用文字记录下这些作品的色彩特点，并分组讨论。</a:t>
            </a:r>
            <a:endParaRPr lang="zh-CN" altLang="en-US" sz="1600" b="1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8" name="图片 37"/>
          <p:cNvPicPr>
            <a:picLocks noChangeAspect="1"/>
          </p:cNvPicPr>
          <p:nvPr/>
        </p:nvPicPr>
        <p:blipFill rotWithShape="1">
          <a:blip r:embed="rId2"/>
          <a:srcRect l="34194" t="21380" r="51868" b="48850"/>
          <a:stretch>
            <a:fillRect/>
          </a:stretch>
        </p:blipFill>
        <p:spPr>
          <a:xfrm>
            <a:off x="1030288" y="2439908"/>
            <a:ext cx="1617035" cy="90932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 rotWithShape="1">
          <a:blip r:embed="rId2"/>
          <a:srcRect l="53852" t="21380" r="32448" b="48850"/>
          <a:stretch>
            <a:fillRect/>
          </a:stretch>
        </p:blipFill>
        <p:spPr>
          <a:xfrm>
            <a:off x="3369862" y="2444191"/>
            <a:ext cx="1589377" cy="893445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 rotWithShape="1">
          <a:blip r:embed="rId3"/>
          <a:srcRect l="31530" t="35329" r="48722" b="39688"/>
          <a:stretch>
            <a:fillRect/>
          </a:stretch>
        </p:blipFill>
        <p:spPr>
          <a:xfrm>
            <a:off x="5596312" y="2128178"/>
            <a:ext cx="2722288" cy="1530985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 rotWithShape="1">
          <a:blip r:embed="rId3"/>
          <a:srcRect l="53569" t="35329" r="32253" b="39688"/>
          <a:stretch>
            <a:fillRect/>
          </a:stretch>
        </p:blipFill>
        <p:spPr>
          <a:xfrm>
            <a:off x="8950128" y="2340047"/>
            <a:ext cx="1954431" cy="1099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矩形 6"/>
          <p:cNvSpPr/>
          <p:nvPr/>
        </p:nvSpPr>
        <p:spPr>
          <a:xfrm>
            <a:off x="738997" y="1875097"/>
            <a:ext cx="10583999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/>
              <a:t>色彩是绘画的重要艺术语言，也是绘画的重要表现手段和必要条件之一。 </a:t>
            </a:r>
            <a:endParaRPr lang="zh-CN" altLang="en-US" sz="1400"/>
          </a:p>
          <a:p>
            <a:pPr>
              <a:lnSpc>
                <a:spcPct val="200000"/>
              </a:lnSpc>
            </a:pPr>
            <a:r>
              <a:rPr lang="zh-CN" altLang="en-US" sz="1400"/>
              <a:t>独特的色彩形式在绘画中起到标新立异的作用，对塑造人物、描绘景物起到至 关重要的作用，可以有效地增强作品的艺术效果。</a:t>
            </a:r>
            <a:endParaRPr lang="zh-CN" altLang="en-US" sz="1400"/>
          </a:p>
          <a:p>
            <a:pPr>
              <a:lnSpc>
                <a:spcPct val="200000"/>
              </a:lnSpc>
            </a:pPr>
            <a:r>
              <a:rPr lang="zh-CN" altLang="en-US" sz="1400"/>
              <a:t>在创作中巧妙地运用</a:t>
            </a:r>
            <a:r>
              <a:rPr lang="zh-CN" altLang="en-US" sz="1400"/>
              <a:t>色彩</a:t>
            </a:r>
            <a:r>
              <a:rPr lang="zh-CN" altLang="en-US" sz="1400"/>
              <a:t>， 能塑造出更真实、更准确、更鲜明的反映现实生活的艺术形象，从而大大增强 画面的艺术吸引力和感染力</a:t>
            </a:r>
            <a:r>
              <a:rPr lang="zh-CN" altLang="en-US" sz="1400"/>
              <a:t>。 </a:t>
            </a:r>
            <a:endParaRPr lang="en-US" altLang="zh-CN" sz="1400" smtClean="0"/>
          </a:p>
          <a:p>
            <a:pPr>
              <a:lnSpc>
                <a:spcPct val="200000"/>
              </a:lnSpc>
            </a:pPr>
            <a:endParaRPr lang="zh-CN" altLang="en-US" sz="1400" smtClean="0"/>
          </a:p>
          <a:p>
            <a:pPr>
              <a:lnSpc>
                <a:spcPct val="200000"/>
              </a:lnSpc>
            </a:pPr>
            <a:r>
              <a:rPr lang="zh-CN" altLang="en-US" sz="1400" smtClean="0"/>
              <a:t>写实</a:t>
            </a:r>
            <a:r>
              <a:rPr lang="zh-CN" altLang="en-US" sz="1400"/>
              <a:t>性作品的色彩受固有色、光源色、环境色等因素的影响和限制，着重表达客观感受。因此，写实性作品能更直观地感染观者。</a:t>
            </a:r>
            <a:endParaRPr lang="zh-CN" altLang="en-US" sz="1400"/>
          </a:p>
        </p:txBody>
      </p:sp>
      <p:sp>
        <p:nvSpPr>
          <p:cNvPr id="10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6598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色彩在绘画中的应用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086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色彩在绘画中的应用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色彩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在绘画中的应用示例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55625" y="3879215"/>
            <a:ext cx="228219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红汽车</a:t>
            </a:r>
            <a:r>
              <a:rPr lang="en-US" altLang="zh-CN" sz="1400"/>
              <a:t>》</a:t>
            </a:r>
            <a:r>
              <a:rPr lang="zh-CN" altLang="en-US" sz="1400"/>
              <a:t>淡彩画 </a:t>
            </a:r>
            <a:r>
              <a:rPr lang="en-US" altLang="zh-CN" sz="1400"/>
              <a:t>/ </a:t>
            </a:r>
            <a:r>
              <a:rPr lang="zh-CN" altLang="en-US" sz="1400"/>
              <a:t>李龙</a:t>
            </a:r>
            <a:endParaRPr lang="zh-CN" altLang="en-US" sz="1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l="31446" t="39994" r="29825" b="40481"/>
          <a:stretch>
            <a:fillRect/>
          </a:stretch>
        </p:blipFill>
        <p:spPr>
          <a:xfrm>
            <a:off x="2054512" y="2186995"/>
            <a:ext cx="2673985" cy="150440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31446" t="65066" r="29825" b="15409"/>
          <a:stretch>
            <a:fillRect/>
          </a:stretch>
        </p:blipFill>
        <p:spPr>
          <a:xfrm>
            <a:off x="7508818" y="2186995"/>
            <a:ext cx="2673985" cy="1504409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898753" y="3879263"/>
            <a:ext cx="3206218" cy="46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竹林雀影</a:t>
            </a:r>
            <a:r>
              <a:rPr lang="en-US" altLang="zh-CN" sz="1400"/>
              <a:t>》</a:t>
            </a:r>
            <a:r>
              <a:rPr lang="zh-CN" altLang="en-US" sz="1400"/>
              <a:t>中国画 </a:t>
            </a:r>
            <a:r>
              <a:rPr lang="en-US" altLang="zh-CN" sz="1400"/>
              <a:t>/ </a:t>
            </a:r>
            <a:r>
              <a:rPr lang="zh-CN" altLang="en-US" sz="1400"/>
              <a:t>王红岩</a:t>
            </a:r>
            <a:endParaRPr lang="zh-CN" altLang="en-US" sz="1400"/>
          </a:p>
        </p:txBody>
      </p:sp>
      <p:sp>
        <p:nvSpPr>
          <p:cNvPr id="12" name="矩形 11"/>
          <p:cNvSpPr/>
          <p:nvPr/>
        </p:nvSpPr>
        <p:spPr>
          <a:xfrm>
            <a:off x="6223784" y="3879263"/>
            <a:ext cx="27930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元宝山</a:t>
            </a:r>
            <a:r>
              <a:rPr lang="en-US" altLang="zh-CN" sz="1400"/>
              <a:t>》</a:t>
            </a:r>
            <a:r>
              <a:rPr lang="zh-CN" altLang="en-US" sz="1400"/>
              <a:t>表现油画 </a:t>
            </a:r>
            <a:r>
              <a:rPr lang="en-US" altLang="zh-CN" sz="1400"/>
              <a:t>/ </a:t>
            </a:r>
            <a:r>
              <a:rPr lang="zh-CN" altLang="en-US" sz="1400"/>
              <a:t>李龙</a:t>
            </a:r>
            <a:endParaRPr lang="zh-CN" altLang="en-US" sz="1400"/>
          </a:p>
        </p:txBody>
      </p:sp>
      <p:sp>
        <p:nvSpPr>
          <p:cNvPr id="13" name="矩形 12"/>
          <p:cNvSpPr/>
          <p:nvPr/>
        </p:nvSpPr>
        <p:spPr>
          <a:xfrm>
            <a:off x="8986345" y="3879263"/>
            <a:ext cx="2511972" cy="46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山趣</a:t>
            </a:r>
            <a:r>
              <a:rPr lang="en-US" altLang="zh-CN" sz="1400"/>
              <a:t>》</a:t>
            </a:r>
            <a:r>
              <a:rPr lang="zh-CN" altLang="en-US" sz="1400"/>
              <a:t>中国画 </a:t>
            </a:r>
            <a:r>
              <a:rPr lang="en-US" altLang="zh-CN" sz="1400"/>
              <a:t>/ </a:t>
            </a:r>
            <a:r>
              <a:rPr lang="zh-CN" altLang="en-US" sz="1400"/>
              <a:t>王红岩 </a:t>
            </a:r>
            <a:endParaRPr lang="zh-CN" altLang="en-US" sz="1400"/>
          </a:p>
        </p:txBody>
      </p:sp>
      <p:grpSp>
        <p:nvGrpSpPr>
          <p:cNvPr id="14" name="组合 13"/>
          <p:cNvGrpSpPr/>
          <p:nvPr/>
        </p:nvGrpSpPr>
        <p:grpSpPr>
          <a:xfrm>
            <a:off x="738996" y="5163631"/>
            <a:ext cx="10632636" cy="581732"/>
            <a:chOff x="738995" y="5083890"/>
            <a:chExt cx="10554965" cy="966104"/>
          </a:xfrm>
        </p:grpSpPr>
        <p:sp>
          <p:nvSpPr>
            <p:cNvPr id="15" name="稻壳儿搜索【幻雨工作室】_8"/>
            <p:cNvSpPr/>
            <p:nvPr/>
          </p:nvSpPr>
          <p:spPr bwMode="auto">
            <a:xfrm>
              <a:off x="738995" y="5083890"/>
              <a:ext cx="10554964" cy="9661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6" name="矩形 15"/>
            <p:cNvSpPr/>
            <p:nvPr/>
          </p:nvSpPr>
          <p:spPr>
            <a:xfrm>
              <a:off x="884909" y="5196481"/>
              <a:ext cx="10409051" cy="7645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：根据</a:t>
              </a:r>
              <a:r>
                <a:rPr lang="zh-CN" altLang="en-US" sz="1600" b="1">
                  <a:solidFill>
                    <a:schemeClr val="bg1"/>
                  </a:solidFill>
                </a:rPr>
                <a:t>提供的作品图例或自主收集的相关作品，进行色彩在绘画领域的 应用分析（字数：</a:t>
              </a:r>
              <a:r>
                <a:rPr lang="en-US" altLang="zh-CN" sz="1600" b="1">
                  <a:solidFill>
                    <a:schemeClr val="bg1"/>
                  </a:solidFill>
                </a:rPr>
                <a:t>100~200 </a:t>
              </a:r>
              <a:r>
                <a:rPr lang="zh-CN" altLang="en-US" sz="1600" b="1">
                  <a:solidFill>
                    <a:schemeClr val="bg1"/>
                  </a:solidFill>
                </a:rPr>
                <a:t>字）。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18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74127" y="2031424"/>
            <a:ext cx="5243744" cy="1448282"/>
          </a:xfrm>
          <a:noFill/>
        </p:spPr>
        <p:txBody>
          <a:bodyPr wrap="none">
            <a:spAutoFit/>
          </a:bodyPr>
          <a:lstStyle/>
          <a:p>
            <a:r>
              <a:rPr lang="zh-CN" altLang="en-US" sz="96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感谢观看</a:t>
            </a:r>
            <a:endParaRPr lang="zh-CN" altLang="en-US" sz="96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tags/tag1.xml><?xml version="1.0" encoding="utf-8"?>
<p:tagLst xmlns:p="http://schemas.openxmlformats.org/presentationml/2006/main">
  <p:tag name="commondata" val="eyJoZGlkIjoiZjcyMzk3ZmVlODIzNTI2MDkyOWE5MjE1ZTA3YTQ3ZmE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WPS 演示</Application>
  <PresentationFormat>宽屏</PresentationFormat>
  <Paragraphs>58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思源黑体 CN Bold</vt:lpstr>
      <vt:lpstr>黑体</vt:lpstr>
      <vt:lpstr>方正仿宋简体</vt:lpstr>
      <vt:lpstr>思源黑体 Light</vt:lpstr>
      <vt:lpstr>微软雅黑</vt:lpstr>
      <vt:lpstr>等线</vt:lpstr>
      <vt:lpstr>Arial Unicode MS</vt:lpstr>
      <vt:lpstr>等线 Light</vt:lpstr>
      <vt:lpstr>Office 主题​​</vt:lpstr>
      <vt:lpstr>第四章 色彩应用</vt:lpstr>
      <vt:lpstr>第一节 色彩在绘画中的应用</vt:lpstr>
      <vt:lpstr>PowerPoint 演示文稿</vt:lpstr>
      <vt:lpstr>PowerPoint 演示文稿</vt:lpstr>
      <vt:lpstr>PowerPoint 演示文稿</vt:lpstr>
      <vt:lpstr>感谢观看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绘画的语言</dc:title>
  <dc:creator>刘 淼</dc:creator>
  <cp:lastModifiedBy>LxY</cp:lastModifiedBy>
  <cp:revision>374</cp:revision>
  <dcterms:created xsi:type="dcterms:W3CDTF">2021-08-29T14:09:00Z</dcterms:created>
  <dcterms:modified xsi:type="dcterms:W3CDTF">2025-05-21T07:40:46Z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D4161690990147ADB0A4DC7A8337E06F_12</vt:lpwstr>
  </property>
  <property fmtid="{D5CDD505-2E9C-101B-9397-08002B2CF9AE}" pid="3" name="KSOProductBuildVer">
    <vt:lpwstr>2052-12.1.0.20784</vt:lpwstr>
  </property>
</Properties>
</file>