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2"/>
  </p:notesMasterIdLst>
  <p:sldIdLst>
    <p:sldId id="430" r:id="rId4"/>
    <p:sldId id="499" r:id="rId5"/>
    <p:sldId id="493" r:id="rId6"/>
    <p:sldId id="503" r:id="rId7"/>
    <p:sldId id="504" r:id="rId8"/>
    <p:sldId id="505" r:id="rId9"/>
    <p:sldId id="507" r:id="rId10"/>
    <p:sldId id="422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5D8"/>
    <a:srgbClr val="E8C5A8"/>
    <a:srgbClr val="7A2E1C"/>
    <a:srgbClr val="93CFD0"/>
    <a:srgbClr val="B76115"/>
    <a:srgbClr val="F6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94660"/>
  </p:normalViewPr>
  <p:slideViewPr>
    <p:cSldViewPr snapToGrid="0" showGuides="1">
      <p:cViewPr>
        <p:scale>
          <a:sx n="73" d="100"/>
          <a:sy n="73" d="100"/>
        </p:scale>
        <p:origin x="634" y="206"/>
      </p:cViewPr>
      <p:guideLst>
        <p:guide orient="horz" pos="2160"/>
        <p:guide pos="38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90C-23B1-4D18-B6D9-BAF99786B24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5A0-B4AB-4AFE-8F90-CA09D2C830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9D15D-85EB-4FBE-92B0-0CDA9964B7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B8F2F-DDE6-4E9C-A3C4-E9EB6CFB4D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66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17561" y="1428453"/>
            <a:ext cx="7556877" cy="2677656"/>
          </a:xfr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三</a:t>
            </a:r>
            <a:r>
              <a:rPr lang="zh-CN" altLang="en-US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章</a:t>
            </a:r>
            <a:br>
              <a:rPr lang="en-US" altLang="zh-CN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80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</a:t>
            </a:r>
            <a:r>
              <a:rPr lang="zh-CN" altLang="en-US" sz="80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写生训练</a:t>
            </a:r>
            <a:endParaRPr lang="zh-CN" altLang="en-US" sz="80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525102" y="2597634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"/>
          <a:srcRect r="67084" b="25747"/>
          <a:stretch>
            <a:fillRect/>
          </a:stretch>
        </p:blipFill>
        <p:spPr>
          <a:xfrm>
            <a:off x="0" y="465518"/>
            <a:ext cx="1318745" cy="742315"/>
          </a:xfrm>
          <a:prstGeom prst="rect">
            <a:avLst/>
          </a:prstGeom>
        </p:spPr>
      </p:pic>
      <p:sp>
        <p:nvSpPr>
          <p:cNvPr id="20" name="椭圆 19"/>
          <p:cNvSpPr/>
          <p:nvPr/>
        </p:nvSpPr>
        <p:spPr>
          <a:xfrm>
            <a:off x="6784160" y="1996197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18" name="图片 17" descr="P-10227086-1021525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t="20451" r="13407"/>
          <a:stretch>
            <a:fillRect/>
          </a:stretch>
        </p:blipFill>
        <p:spPr>
          <a:xfrm rot="16200000">
            <a:off x="6523674" y="980758"/>
            <a:ext cx="6367780" cy="4969510"/>
          </a:xfrm>
          <a:prstGeom prst="rect">
            <a:avLst/>
          </a:prstGeom>
        </p:spPr>
      </p:pic>
      <p:sp>
        <p:nvSpPr>
          <p:cNvPr id="26" name="椭圆 25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937323" y="4169259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水彩颜料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937324" y="4639123"/>
            <a:ext cx="3466510" cy="46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水</a:t>
            </a:r>
            <a:r>
              <a:rPr lang="zh-CN" altLang="en-US"/>
              <a:t>彩笔 </a:t>
            </a:r>
            <a:endParaRPr lang="en-US" altLang="zh-CN"/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937324" y="5108987"/>
            <a:ext cx="3587778" cy="46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水</a:t>
            </a:r>
            <a:r>
              <a:rPr lang="zh-CN" altLang="en-US"/>
              <a:t>彩纸 </a:t>
            </a:r>
            <a:endParaRPr lang="en-US" altLang="zh-CN" smtClean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7324" y="2117975"/>
            <a:ext cx="8013732" cy="1902059"/>
          </a:xfrm>
          <a:noFill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第</a:t>
            </a:r>
            <a:r>
              <a:rPr lang="zh-CN" altLang="en-US" sz="4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一</a:t>
            </a:r>
            <a:r>
              <a:rPr lang="zh-CN" altLang="en-US" sz="4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节</a:t>
            </a:r>
            <a:br>
              <a:rPr lang="en-US" altLang="zh-CN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</a:br>
            <a:r>
              <a:rPr lang="zh-CN" altLang="en-US" sz="5400" b="1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</a:t>
            </a:r>
            <a:r>
              <a:rPr lang="zh-CN" altLang="en-US" sz="54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写生的工具和材料</a:t>
            </a:r>
            <a:endParaRPr lang="zh-CN" altLang="en-US" sz="54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13" name="TextBox 47"/>
          <p:cNvSpPr txBox="1">
            <a:spLocks noChangeArrowheads="1"/>
          </p:cNvSpPr>
          <p:nvPr/>
        </p:nvSpPr>
        <p:spPr bwMode="auto">
          <a:xfrm flipH="1">
            <a:off x="2791846" y="4163954"/>
            <a:ext cx="6845467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调色盒 </a:t>
            </a:r>
            <a:endParaRPr lang="en-US" altLang="zh-CN"/>
          </a:p>
        </p:txBody>
      </p:sp>
      <p:sp>
        <p:nvSpPr>
          <p:cNvPr id="14" name="TextBox 47"/>
          <p:cNvSpPr txBox="1">
            <a:spLocks noChangeArrowheads="1"/>
          </p:cNvSpPr>
          <p:nvPr/>
        </p:nvSpPr>
        <p:spPr bwMode="auto">
          <a:xfrm flipH="1">
            <a:off x="2791847" y="4633818"/>
            <a:ext cx="3466510" cy="46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/>
              <a:t>裱纸工具 </a:t>
            </a:r>
            <a:endParaRPr lang="en-US" altLang="zh-CN"/>
          </a:p>
        </p:txBody>
      </p:sp>
      <p:sp>
        <p:nvSpPr>
          <p:cNvPr id="15" name="TextBox 47"/>
          <p:cNvSpPr txBox="1">
            <a:spLocks noChangeArrowheads="1"/>
          </p:cNvSpPr>
          <p:nvPr/>
        </p:nvSpPr>
        <p:spPr bwMode="auto">
          <a:xfrm flipH="1">
            <a:off x="2791847" y="5103682"/>
            <a:ext cx="3587778" cy="4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mtClean="0"/>
              <a:t>其他</a:t>
            </a:r>
            <a:r>
              <a:rPr lang="zh-CN" altLang="en-US"/>
              <a:t>工具</a:t>
            </a: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20" grpId="0" animBg="1"/>
      <p:bldP spid="21" grpId="0" bldLvl="0" animBg="1"/>
      <p:bldP spid="2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1256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</a:t>
            </a:r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7" name="TextBox 47"/>
          <p:cNvSpPr txBox="1">
            <a:spLocks noChangeArrowheads="1"/>
          </p:cNvSpPr>
          <p:nvPr/>
        </p:nvSpPr>
        <p:spPr bwMode="auto">
          <a:xfrm flipH="1">
            <a:off x="738998" y="1624554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观察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以下四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幅</a:t>
            </a:r>
            <a:r>
              <a:rPr lang="zh-CN" altLang="en-US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图回答</a:t>
            </a:r>
            <a:r>
              <a:rPr lang="zh-CN" altLang="en-US" sz="1600">
                <a:solidFill>
                  <a:schemeClr val="tx1">
                    <a:lumMod val="95000"/>
                    <a:lumOff val="5000"/>
                  </a:schemeClr>
                </a:solidFill>
                <a:latin typeface="思源黑体 Light" pitchFamily="34" charset="-122"/>
                <a:ea typeface="思源黑体 Light" pitchFamily="34" charset="-122"/>
              </a:rPr>
              <a:t>下列问题。</a:t>
            </a:r>
            <a:endParaRPr lang="en-US" altLang="zh-CN" sz="16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7" name="TextBox 47"/>
          <p:cNvSpPr txBox="1">
            <a:spLocks noChangeArrowheads="1"/>
          </p:cNvSpPr>
          <p:nvPr/>
        </p:nvSpPr>
        <p:spPr bwMode="auto">
          <a:xfrm flipH="1">
            <a:off x="738997" y="4077443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1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/>
              <a:t>水溶性胶带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思源黑体 Light" pitchFamily="34" charset="-122"/>
              <a:ea typeface="思源黑体 Light" pitchFamily="34" charset="-122"/>
            </a:endParaRPr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3444994" y="4077442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2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/>
              <a:t>水彩颜料</a:t>
            </a:r>
            <a:endParaRPr lang="en-US" altLang="zh-CN" sz="1400" dirty="0"/>
          </a:p>
        </p:txBody>
      </p:sp>
      <p:sp>
        <p:nvSpPr>
          <p:cNvPr id="19" name="TextBox 47"/>
          <p:cNvSpPr txBox="1">
            <a:spLocks noChangeArrowheads="1"/>
          </p:cNvSpPr>
          <p:nvPr/>
        </p:nvSpPr>
        <p:spPr bwMode="auto">
          <a:xfrm flipH="1">
            <a:off x="6150991" y="4077441"/>
            <a:ext cx="2640076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3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 smtClean="0"/>
              <a:t>水</a:t>
            </a:r>
            <a:r>
              <a:rPr lang="zh-CN" altLang="en-US" sz="1400"/>
              <a:t>彩笔</a:t>
            </a:r>
            <a:endParaRPr lang="en-US" altLang="zh-CN" sz="1400" dirty="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8856984" y="4077440"/>
            <a:ext cx="2640077" cy="73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/>
              <a:t>图 </a:t>
            </a:r>
            <a:r>
              <a:rPr lang="en-US" altLang="zh-CN" sz="1400" smtClean="0"/>
              <a:t>4 </a:t>
            </a:r>
            <a:endParaRPr lang="en-US" altLang="zh-CN" sz="1400" smtClean="0"/>
          </a:p>
          <a:p>
            <a:pPr algn="ctr">
              <a:lnSpc>
                <a:spcPct val="150000"/>
              </a:lnSpc>
            </a:pPr>
            <a:r>
              <a:rPr lang="zh-CN" altLang="en-US" sz="1400"/>
              <a:t>水彩纸</a:t>
            </a:r>
            <a:endParaRPr lang="en-US" altLang="zh-CN" sz="1400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/>
          <a:srcRect l="37094" t="31055" r="51196" b="53598"/>
          <a:stretch>
            <a:fillRect/>
          </a:stretch>
        </p:blipFill>
        <p:spPr>
          <a:xfrm>
            <a:off x="738999" y="2361961"/>
            <a:ext cx="2640076" cy="148463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/>
          <a:srcRect l="52467" t="31055" r="35823" b="53598"/>
          <a:stretch>
            <a:fillRect/>
          </a:stretch>
        </p:blipFill>
        <p:spPr>
          <a:xfrm>
            <a:off x="3444996" y="2361960"/>
            <a:ext cx="2640076" cy="148463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/>
          <a:srcRect l="37094" t="52918" r="51196" b="31735"/>
          <a:stretch>
            <a:fillRect/>
          </a:stretch>
        </p:blipFill>
        <p:spPr>
          <a:xfrm>
            <a:off x="6150991" y="2361959"/>
            <a:ext cx="2640076" cy="148463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2"/>
          <a:srcRect l="53131" t="52474" r="35159" b="32179"/>
          <a:stretch>
            <a:fillRect/>
          </a:stretch>
        </p:blipFill>
        <p:spPr>
          <a:xfrm>
            <a:off x="8856986" y="2361958"/>
            <a:ext cx="2640076" cy="1484630"/>
          </a:xfrm>
          <a:prstGeom prst="rect">
            <a:avLst/>
          </a:prstGeom>
        </p:spPr>
      </p:pic>
      <p:sp>
        <p:nvSpPr>
          <p:cNvPr id="28" name="TextBox 47"/>
          <p:cNvSpPr txBox="1">
            <a:spLocks noChangeArrowheads="1"/>
          </p:cNvSpPr>
          <p:nvPr/>
        </p:nvSpPr>
        <p:spPr bwMode="auto">
          <a:xfrm flipH="1">
            <a:off x="738998" y="5021740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察以上图片中都包含哪几种水彩画写生的工具和材料。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能认出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几种？ </a:t>
            </a:r>
            <a:endParaRPr lang="en-US" altLang="zh-CN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47"/>
          <p:cNvSpPr txBox="1">
            <a:spLocks noChangeArrowheads="1"/>
          </p:cNvSpPr>
          <p:nvPr/>
        </p:nvSpPr>
        <p:spPr bwMode="auto">
          <a:xfrm flipH="1">
            <a:off x="738998" y="5530281"/>
            <a:ext cx="7821342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想想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在现实创作中，还有没有其他的水彩画写生工具和材料？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各自的利弊。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47"/>
          <p:cNvSpPr txBox="1">
            <a:spLocks noChangeArrowheads="1"/>
          </p:cNvSpPr>
          <p:nvPr/>
        </p:nvSpPr>
        <p:spPr bwMode="auto">
          <a:xfrm flipH="1">
            <a:off x="738996" y="6038822"/>
            <a:ext cx="10953650" cy="33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做做：请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根据本节的具体内容，提前准备水彩画写生的工具和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，并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进行分类和归纳。</a:t>
            </a:r>
            <a:endParaRPr lang="zh-CN" altLang="en-US" sz="1600" b="1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0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6598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38997" y="1471331"/>
            <a:ext cx="10583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水彩画的学习和训练中，对工具和材料的了解是至关重要的，</a:t>
            </a:r>
            <a:r>
              <a:rPr lang="zh-CN" altLang="en-US" sz="1400"/>
              <a:t>这</a:t>
            </a:r>
            <a:r>
              <a:rPr lang="zh-CN" altLang="en-US" sz="1400" smtClean="0"/>
              <a:t>不仅是</a:t>
            </a:r>
            <a:r>
              <a:rPr lang="zh-CN" altLang="en-US" sz="1400"/>
              <a:t>初学者画好一幅水彩画的先决条件，也为将来创作水彩画积累前期</a:t>
            </a:r>
            <a:r>
              <a:rPr lang="zh-CN" altLang="en-US" sz="1400"/>
              <a:t>学习</a:t>
            </a:r>
            <a:r>
              <a:rPr lang="zh-CN" altLang="en-US" sz="1400" smtClean="0"/>
              <a:t>经验</a:t>
            </a:r>
            <a:r>
              <a:rPr lang="zh-CN" altLang="en-US" sz="1400"/>
              <a:t>。为了较快进入理想的作画状态，初学者应在作画之前认识相关的</a:t>
            </a:r>
            <a:r>
              <a:rPr lang="zh-CN" altLang="en-US" sz="1400"/>
              <a:t>工具</a:t>
            </a:r>
            <a:r>
              <a:rPr lang="zh-CN" altLang="en-US" sz="1400" smtClean="0"/>
              <a:t>和材料</a:t>
            </a:r>
            <a:r>
              <a:rPr lang="zh-CN" altLang="en-US" sz="1400"/>
              <a:t>。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l="41549" t="39884" r="38973" b="34933"/>
          <a:stretch>
            <a:fillRect/>
          </a:stretch>
        </p:blipFill>
        <p:spPr>
          <a:xfrm>
            <a:off x="3625036" y="2970676"/>
            <a:ext cx="4811920" cy="2706370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3625036" y="6073651"/>
            <a:ext cx="481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400" smtClean="0"/>
              <a:t>水彩画</a:t>
            </a:r>
            <a:r>
              <a:rPr lang="zh-CN" altLang="en-US" sz="1400"/>
              <a:t>写生的工具和材料（</a:t>
            </a:r>
            <a:r>
              <a:rPr lang="zh-CN" altLang="en-US" sz="1400"/>
              <a:t>部分</a:t>
            </a:r>
            <a:r>
              <a:rPr lang="zh-CN" altLang="en-US" sz="1400" smtClean="0"/>
              <a:t>展示</a:t>
            </a:r>
            <a:r>
              <a:rPr lang="zh-CN" altLang="en-US" sz="1400"/>
              <a:t>）</a:t>
            </a:r>
            <a:endParaRPr lang="zh-CN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73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856174"/>
            <a:ext cx="10811872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水彩画</a:t>
            </a:r>
            <a:r>
              <a:rPr lang="zh-CN" altLang="en-US" sz="1400"/>
              <a:t>是绘画中一种独立的表现形式。水彩画是一种利用磨得极细的粉状 颜料，加甘油、树胶、福尔马林绘画于水彩纸上的画种。水彩颜料有鲜亮、透 明、着色力和渗透力强等特点。</a:t>
            </a:r>
            <a:endParaRPr lang="zh-CN" alt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1762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、水彩颜料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38997" y="3163429"/>
            <a:ext cx="108118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水</a:t>
            </a:r>
            <a:r>
              <a:rPr lang="zh-CN" altLang="en-US" sz="1400"/>
              <a:t>彩笔要求有一定的吸水性和吸色性。笔毛较软的水彩笔适合渲染色彩， 可进行湿画法练习；笔毛较硬的水彩笔易画肌理，可深入刻画细节。</a:t>
            </a:r>
            <a:r>
              <a:rPr lang="zh-CN" altLang="en-US" sz="1400"/>
              <a:t>水</a:t>
            </a:r>
            <a:r>
              <a:rPr lang="zh-CN" altLang="en-US" sz="1400"/>
              <a:t>彩笔的笔头形状分为圆头、平头、斜头和尖头等，其材质有松鼠毛、骆驼毛、合 成纤维、羊毛等。</a:t>
            </a:r>
            <a:endParaRPr lang="zh-CN" altLang="en-US" sz="1400"/>
          </a:p>
        </p:txBody>
      </p:sp>
      <p:sp>
        <p:nvSpPr>
          <p:cNvPr id="16" name="TextBox 47"/>
          <p:cNvSpPr txBox="1">
            <a:spLocks noChangeArrowheads="1"/>
          </p:cNvSpPr>
          <p:nvPr/>
        </p:nvSpPr>
        <p:spPr bwMode="auto">
          <a:xfrm flipH="1">
            <a:off x="738998" y="2824883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二、水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彩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笔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8997" y="4513279"/>
            <a:ext cx="10811872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一般来说</a:t>
            </a:r>
            <a:r>
              <a:rPr lang="zh-CN" altLang="en-US" sz="1400"/>
              <a:t>，水彩纸分粗纹、细纹、中粗纹三种。粗纹纸纸面颗粒大，适宜 画画面效果粗犷的作品；细纹纸纸面颗粒小，适宜画画面效果深入细致的作品； 中粗纹纸纸面颗粒适中，适宜画画面效果深入适中的作品。当然，这只是相对 而言，在选纸时可根据自己的喜好分别进行尝试和练习</a:t>
            </a:r>
            <a:r>
              <a:rPr lang="zh-CN" altLang="en-US" sz="1400"/>
              <a:t>。 </a:t>
            </a:r>
            <a:endParaRPr lang="en-US" altLang="zh-CN" sz="1400" smtClean="0"/>
          </a:p>
          <a:p>
            <a:pPr>
              <a:lnSpc>
                <a:spcPct val="150000"/>
              </a:lnSpc>
            </a:pPr>
            <a:endParaRPr lang="zh-CN" altLang="en-US" sz="1400"/>
          </a:p>
        </p:txBody>
      </p:sp>
      <p:sp>
        <p:nvSpPr>
          <p:cNvPr id="18" name="TextBox 47"/>
          <p:cNvSpPr txBox="1">
            <a:spLocks noChangeArrowheads="1"/>
          </p:cNvSpPr>
          <p:nvPr/>
        </p:nvSpPr>
        <p:spPr bwMode="auto">
          <a:xfrm flipH="1">
            <a:off x="738998" y="4174733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、水彩纸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73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矩形 10"/>
          <p:cNvSpPr/>
          <p:nvPr/>
        </p:nvSpPr>
        <p:spPr>
          <a:xfrm>
            <a:off x="738997" y="1901894"/>
            <a:ext cx="10811872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挑选水彩调色盒时，应选择比较洁白的调色盒，且性能不受渗透性颜料的污染、易清洗。水彩调色盒的材质有塑料、陶瓷、金属烤瓷之分。水彩调色盒的样式与大小不一，一般根据自身习惯和绘画纸张的大小而定。水彩调 色盒里的颜料排列顺序与水粉调色盒</a:t>
            </a:r>
            <a:r>
              <a:rPr lang="zh-CN" altLang="en-US" sz="1400"/>
              <a:t>一致</a:t>
            </a:r>
            <a:r>
              <a:rPr lang="zh-CN" altLang="en-US" sz="1400" smtClean="0"/>
              <a:t>。</a:t>
            </a:r>
            <a:endParaRPr lang="zh-CN" altLang="en-US" sz="1400"/>
          </a:p>
        </p:txBody>
      </p:sp>
      <p:sp>
        <p:nvSpPr>
          <p:cNvPr id="7" name="TextBox 47"/>
          <p:cNvSpPr txBox="1">
            <a:spLocks noChangeArrowheads="1"/>
          </p:cNvSpPr>
          <p:nvPr/>
        </p:nvSpPr>
        <p:spPr bwMode="auto">
          <a:xfrm flipH="1">
            <a:off x="738998" y="1563348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四、调色盒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38997" y="3377147"/>
            <a:ext cx="10811872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在</a:t>
            </a:r>
            <a:r>
              <a:rPr lang="zh-CN" altLang="en-US" sz="1400"/>
              <a:t>进行水彩画写生前，要对作画的时长和精细程度进行预判。</a:t>
            </a:r>
            <a:endParaRPr lang="zh-CN" altLang="en-US" sz="1400"/>
          </a:p>
          <a:p>
            <a:pPr>
              <a:lnSpc>
                <a:spcPct val="150000"/>
              </a:lnSpc>
            </a:pPr>
            <a:r>
              <a:rPr lang="zh-CN" altLang="en-US" sz="1400"/>
              <a:t>短期的大效果写生与小幅画面可用图钉将画纸固定在画板上，也可用纸胶带固定画纸四周，长期的精细写生与大幅画面最好将画纸牢固地装裱在画板上。</a:t>
            </a:r>
            <a:endParaRPr lang="en-US" altLang="zh-CN" sz="1400"/>
          </a:p>
        </p:txBody>
      </p:sp>
      <p:sp>
        <p:nvSpPr>
          <p:cNvPr id="16" name="TextBox 47"/>
          <p:cNvSpPr txBox="1">
            <a:spLocks noChangeArrowheads="1"/>
          </p:cNvSpPr>
          <p:nvPr/>
        </p:nvSpPr>
        <p:spPr bwMode="auto">
          <a:xfrm flipH="1">
            <a:off x="738998" y="3038601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、裱纸工具</a:t>
            </a:r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组合 1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30288" y="927096"/>
            <a:ext cx="11161713" cy="25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1031876" y="438150"/>
            <a:ext cx="47383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水彩画写生的工具和材料</a:t>
            </a:r>
            <a:endParaRPr lang="zh-CN" altLang="en-US" sz="240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42888" y="342900"/>
            <a:ext cx="788987" cy="773113"/>
          </a:xfrm>
          <a:prstGeom prst="ellipse">
            <a:avLst/>
          </a:prstGeom>
          <a:solidFill>
            <a:srgbClr val="E8C5A8">
              <a:alpha val="4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12" name="组合 11"/>
          <p:cNvGrpSpPr/>
          <p:nvPr/>
        </p:nvGrpSpPr>
        <p:grpSpPr>
          <a:xfrm>
            <a:off x="738997" y="1695630"/>
            <a:ext cx="10710881" cy="1287591"/>
            <a:chOff x="738995" y="4372456"/>
            <a:chExt cx="10632638" cy="1287591"/>
          </a:xfrm>
        </p:grpSpPr>
        <p:sp>
          <p:nvSpPr>
            <p:cNvPr id="13" name="稻壳儿搜索【幻雨工作室】_8"/>
            <p:cNvSpPr/>
            <p:nvPr/>
          </p:nvSpPr>
          <p:spPr bwMode="auto">
            <a:xfrm>
              <a:off x="738995" y="4372456"/>
              <a:ext cx="10632638" cy="1287591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E8C5A8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15" name="矩形 14"/>
            <p:cNvSpPr/>
            <p:nvPr/>
          </p:nvSpPr>
          <p:spPr>
            <a:xfrm>
              <a:off x="884909" y="4434841"/>
              <a:ext cx="10409051" cy="11988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smtClean="0">
                  <a:solidFill>
                    <a:schemeClr val="bg1"/>
                  </a:solidFill>
                </a:rPr>
                <a:t>裱</a:t>
              </a:r>
              <a:r>
                <a:rPr lang="zh-CN" altLang="en-US" sz="1600" b="1">
                  <a:solidFill>
                    <a:schemeClr val="bg1"/>
                  </a:solidFill>
                </a:rPr>
                <a:t>纸</a:t>
              </a:r>
              <a:r>
                <a:rPr lang="zh-CN" altLang="en-US" sz="1600" b="1">
                  <a:solidFill>
                    <a:schemeClr val="bg1"/>
                  </a:solidFill>
                </a:rPr>
                <a:t>方法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：先</a:t>
              </a:r>
              <a:r>
                <a:rPr lang="zh-CN" altLang="en-US" sz="1600" b="1">
                  <a:solidFill>
                    <a:schemeClr val="bg1"/>
                  </a:solidFill>
                </a:rPr>
                <a:t>准备相关的水彩工具，随后将纸的反面均匀打湿，把纸的正面朝上水平放在画板上，运用刷子由里向外把纸张和画板间形成的气泡 赶出。接着，用清水刷一遍水溶性胶带使其粘贴在水彩纸四周，注意在压 胶带的时候用力要均匀，然后用干净的平头刷将画心部分涂上清水。最后， 将装裱好的水彩纸自然风干即可使用。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738996" y="3735078"/>
            <a:ext cx="1081187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/>
              <a:t>水溶性</a:t>
            </a:r>
            <a:r>
              <a:rPr lang="zh-CN" altLang="en-US" sz="1400"/>
              <a:t>胶带、水盆、喷水壶、画板、画夹或画架、画凳、海绵块、橡皮、 小刀等。</a:t>
            </a:r>
            <a:endParaRPr lang="zh-CN" altLang="en-US" sz="1400"/>
          </a:p>
        </p:txBody>
      </p:sp>
      <p:sp>
        <p:nvSpPr>
          <p:cNvPr id="20" name="TextBox 47"/>
          <p:cNvSpPr txBox="1">
            <a:spLocks noChangeArrowheads="1"/>
          </p:cNvSpPr>
          <p:nvPr/>
        </p:nvSpPr>
        <p:spPr bwMode="auto">
          <a:xfrm flipH="1">
            <a:off x="738997" y="3396532"/>
            <a:ext cx="7821342" cy="33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>
            <a:spAutoFit/>
          </a:bodyPr>
          <a:lstStyle/>
          <a:p>
            <a:r>
              <a:rPr lang="zh-CN" altLang="en-US" sz="1600" b="1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en-US" sz="1600" b="1" smtClean="0">
                <a:solidFill>
                  <a:srgbClr val="7A2E1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、其他工具</a:t>
            </a:r>
            <a:endParaRPr lang="en-US" altLang="zh-CN" sz="1600" b="1" dirty="0">
              <a:solidFill>
                <a:srgbClr val="7A2E1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38996" y="5234576"/>
            <a:ext cx="10632636" cy="581732"/>
            <a:chOff x="738995" y="5083890"/>
            <a:chExt cx="10554965" cy="966104"/>
          </a:xfrm>
        </p:grpSpPr>
        <p:sp>
          <p:nvSpPr>
            <p:cNvPr id="22" name="稻壳儿搜索【幻雨工作室】_8"/>
            <p:cNvSpPr/>
            <p:nvPr/>
          </p:nvSpPr>
          <p:spPr bwMode="auto">
            <a:xfrm>
              <a:off x="738995" y="5083890"/>
              <a:ext cx="10554964" cy="966104"/>
            </a:xfrm>
            <a:prstGeom prst="round2DiagRect">
              <a:avLst>
                <a:gd name="adj1" fmla="val 0"/>
                <a:gd name="adj2" fmla="val 0"/>
              </a:avLst>
            </a:prstGeom>
            <a:solidFill>
              <a:srgbClr val="93CFD0"/>
            </a:solidFill>
            <a:ln w="9525" cap="flat">
              <a:noFill/>
              <a:miter lim="800000"/>
            </a:ln>
            <a:effectLst/>
            <a:scene3d>
              <a:camera prst="orthographicFront"/>
              <a:lightRig rig="chilly" dir="t">
                <a:rot lat="0" lon="0" rev="0"/>
              </a:lightRig>
            </a:scene3d>
            <a:sp3d/>
          </p:spPr>
          <p:txBody>
            <a:bodyPr lIns="0" tIns="0" rIns="0" bIns="0" anchor="ctr"/>
            <a:lstStyle/>
            <a:p>
              <a:pPr algn="ctr" fontAlgn="auto">
                <a:lnSpc>
                  <a:spcPct val="130000"/>
                </a:lnSpc>
              </a:pPr>
              <a:endParaRPr lang="bg-BG" noProof="1"/>
            </a:p>
          </p:txBody>
        </p:sp>
        <p:sp>
          <p:nvSpPr>
            <p:cNvPr id="23" name="矩形 22"/>
            <p:cNvSpPr/>
            <p:nvPr/>
          </p:nvSpPr>
          <p:spPr>
            <a:xfrm>
              <a:off x="884909" y="5196481"/>
              <a:ext cx="10409051" cy="764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</a:rPr>
                <a:t>作业 </a:t>
              </a:r>
              <a:r>
                <a:rPr lang="zh-CN" altLang="en-US" sz="1600" b="1" smtClean="0">
                  <a:solidFill>
                    <a:schemeClr val="bg1"/>
                  </a:solidFill>
                </a:rPr>
                <a:t>：辨识</a:t>
              </a:r>
              <a:r>
                <a:rPr lang="zh-CN" altLang="en-US" sz="1600" b="1">
                  <a:solidFill>
                    <a:schemeClr val="bg1"/>
                  </a:solidFill>
                </a:rPr>
                <a:t>水彩画写生工具和材料的优劣，独立完成一幅 </a:t>
              </a:r>
              <a:r>
                <a:rPr lang="en-US" altLang="zh-CN" sz="1600" b="1">
                  <a:solidFill>
                    <a:schemeClr val="bg1"/>
                  </a:solidFill>
                </a:rPr>
                <a:t>8 </a:t>
              </a:r>
              <a:r>
                <a:rPr lang="zh-CN" altLang="en-US" sz="1600" b="1">
                  <a:solidFill>
                    <a:schemeClr val="bg1"/>
                  </a:solidFill>
                </a:rPr>
                <a:t>开水彩纸的装裱。</a:t>
              </a:r>
              <a:endParaRPr lang="en-US" sz="16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4184" y="0"/>
            <a:ext cx="12186285" cy="6858000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3110373" y="3571846"/>
            <a:ext cx="1397000" cy="1422400"/>
          </a:xfrm>
          <a:prstGeom prst="ellipse">
            <a:avLst/>
          </a:prstGeom>
          <a:solidFill>
            <a:srgbClr val="E8C5A8">
              <a:alpha val="24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74127" y="2031424"/>
            <a:ext cx="5243744" cy="1448282"/>
          </a:xfrm>
          <a:noFill/>
        </p:spPr>
        <p:txBody>
          <a:bodyPr wrap="none">
            <a:spAutoFit/>
          </a:bodyPr>
          <a:lstStyle/>
          <a:p>
            <a:r>
              <a:rPr lang="zh-CN" altLang="en-US" sz="9600" b="1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感谢观看</a:t>
            </a:r>
            <a:endParaRPr lang="zh-CN" altLang="en-US" sz="9600" b="1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41757" y="4897425"/>
            <a:ext cx="36744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演讲者：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xxx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      </a:t>
            </a:r>
            <a:r>
              <a:rPr lang="zh-CN" altLang="en-US" sz="1600" dirty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时间</a:t>
            </a:r>
            <a:r>
              <a:rPr lang="zh-CN" altLang="en-US" sz="160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：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2024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年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9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月</a:t>
            </a:r>
            <a:r>
              <a:rPr lang="en-US" altLang="zh-CN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6</a:t>
            </a:r>
            <a:r>
              <a:rPr lang="zh-CN" altLang="en-US" sz="1600" smtClean="0">
                <a:solidFill>
                  <a:srgbClr val="7A2E1C"/>
                </a:solidFill>
                <a:latin typeface="思源黑体 CN Bold" pitchFamily="34" charset="-122"/>
                <a:ea typeface="思源黑体 CN Bold" pitchFamily="34" charset="-122"/>
              </a:rPr>
              <a:t>日</a:t>
            </a:r>
            <a:endParaRPr lang="zh-CN" altLang="en-US" sz="1600" dirty="0">
              <a:solidFill>
                <a:srgbClr val="7A2E1C"/>
              </a:solidFill>
              <a:latin typeface="思源黑体 CN Bold" pitchFamily="34" charset="-122"/>
              <a:ea typeface="思源黑体 CN Bold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4800580" y="-50800"/>
            <a:ext cx="379412" cy="4410075"/>
            <a:chOff x="6534364" y="0"/>
            <a:chExt cx="222606" cy="236305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6534364" y="0"/>
              <a:ext cx="0" cy="2363056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6646133" y="0"/>
              <a:ext cx="0" cy="1533690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756970" y="0"/>
              <a:ext cx="0" cy="1181528"/>
            </a:xfrm>
            <a:prstGeom prst="line">
              <a:avLst/>
            </a:prstGeom>
            <a:ln>
              <a:solidFill>
                <a:srgbClr val="B1C5A0">
                  <a:alpha val="2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 bwMode="auto">
          <a:xfrm>
            <a:off x="6302355" y="254000"/>
            <a:ext cx="111125" cy="1385888"/>
            <a:chOff x="8157681" y="0"/>
            <a:chExt cx="111381" cy="1385529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8216553" y="0"/>
              <a:ext cx="0" cy="1264910"/>
            </a:xfrm>
            <a:prstGeom prst="line">
              <a:avLst/>
            </a:prstGeom>
            <a:ln>
              <a:solidFill>
                <a:srgbClr val="B1C5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8157681" y="1274433"/>
              <a:ext cx="111381" cy="111096"/>
            </a:xfrm>
            <a:prstGeom prst="ellipse">
              <a:avLst/>
            </a:prstGeom>
            <a:noFill/>
            <a:ln>
              <a:solidFill>
                <a:srgbClr val="B1C5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>
                <a:latin typeface="方正仿宋简体" panose="02010601030101010101" charset="-122"/>
                <a:ea typeface="方正仿宋简体" panose="02010601030101010101" charset="-122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6732567" y="1109663"/>
            <a:ext cx="298450" cy="300037"/>
          </a:xfrm>
          <a:prstGeom prst="ellipse">
            <a:avLst/>
          </a:prstGeom>
          <a:solidFill>
            <a:srgbClr val="E8C5A8">
              <a:alpha val="58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290836" y="3317596"/>
            <a:ext cx="195263" cy="21590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9194257" y="3721584"/>
            <a:ext cx="300037" cy="298450"/>
          </a:xfrm>
          <a:prstGeom prst="ellipse">
            <a:avLst/>
          </a:prstGeom>
          <a:noFill/>
          <a:ln w="19050">
            <a:solidFill>
              <a:srgbClr val="93CF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latin typeface="方正仿宋简体" panose="02010601030101010101" charset="-122"/>
              <a:ea typeface="方正仿宋简体" panose="02010601030101010101" charset="-122"/>
            </a:endParaRPr>
          </a:p>
        </p:txBody>
      </p:sp>
      <p:pic>
        <p:nvPicPr>
          <p:cNvPr id="22" name="组合 5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7261" y="-190500"/>
            <a:ext cx="190500" cy="332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9"/>
          <p:cNvSpPr txBox="1"/>
          <p:nvPr/>
        </p:nvSpPr>
        <p:spPr>
          <a:xfrm>
            <a:off x="3091695" y="4237825"/>
            <a:ext cx="600860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美术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是一门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艺术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，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 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一种创</a:t>
            </a:r>
            <a:r>
              <a:rPr lang="zh-CN" altLang="en-US" sz="1400" smtClean="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想，是</a:t>
            </a:r>
            <a:r>
              <a:rPr lang="zh-CN" altLang="en-US" sz="1400">
                <a:solidFill>
                  <a:srgbClr val="7A2E1C"/>
                </a:solidFill>
                <a:latin typeface="思源黑体 Light" pitchFamily="34" charset="-122"/>
                <a:ea typeface="思源黑体 Light" pitchFamily="34" charset="-122"/>
                <a:cs typeface="+mn-ea"/>
                <a:sym typeface="+mn-ea"/>
              </a:rPr>
              <a:t>把心中想的东西画出来。</a:t>
            </a:r>
            <a:endParaRPr lang="zh-CN" altLang="en-US" sz="1400">
              <a:solidFill>
                <a:srgbClr val="7A2E1C"/>
              </a:solidFill>
              <a:latin typeface="思源黑体 Light" pitchFamily="34" charset="-122"/>
              <a:ea typeface="思源黑体 Light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  <p:bldP spid="20" grpId="0" animBg="1"/>
      <p:bldP spid="21" grpId="0" bldLvl="0" animBg="1"/>
      <p:bldP spid="19" grpId="0"/>
    </p:bldLst>
  </p:timing>
</p:sld>
</file>

<file path=ppt/tags/tag1.xml><?xml version="1.0" encoding="utf-8"?>
<p:tagLst xmlns:p="http://schemas.openxmlformats.org/presentationml/2006/main">
  <p:tag name="commondata" val="eyJoZGlkIjoiZjcyMzk3ZmVlODIzNTI2MDkyOWE5MjE1ZTA3YTQ3Zm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1277</Words>
  <Application>WPS 演示</Application>
  <PresentationFormat>宽屏</PresentationFormat>
  <Paragraphs>90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宋体</vt:lpstr>
      <vt:lpstr>Wingdings</vt:lpstr>
      <vt:lpstr>思源黑体 CN Bold</vt:lpstr>
      <vt:lpstr>黑体</vt:lpstr>
      <vt:lpstr>方正仿宋简体</vt:lpstr>
      <vt:lpstr>思源黑体 Light</vt:lpstr>
      <vt:lpstr>微软雅黑</vt:lpstr>
      <vt:lpstr>等线</vt:lpstr>
      <vt:lpstr>Arial Unicode MS</vt:lpstr>
      <vt:lpstr>等线 Light</vt:lpstr>
      <vt:lpstr>Office 主题​​</vt:lpstr>
      <vt:lpstr>1_Office 主题​​</vt:lpstr>
      <vt:lpstr>第三章 水彩画写生训练</vt:lpstr>
      <vt:lpstr>第一节 水彩画写生的工具和材料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绘画的语言</dc:title>
  <dc:creator>刘 淼</dc:creator>
  <cp:lastModifiedBy>LxY</cp:lastModifiedBy>
  <cp:revision>297</cp:revision>
  <dcterms:created xsi:type="dcterms:W3CDTF">2021-08-29T14:09:00Z</dcterms:created>
  <dcterms:modified xsi:type="dcterms:W3CDTF">2025-05-21T07:29:22Z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56C2D4A397B045B0A4D698024C3A1D0D_12</vt:lpwstr>
  </property>
  <property fmtid="{D5CDD505-2E9C-101B-9397-08002B2CF9AE}" pid="3" name="KSOProductBuildVer">
    <vt:lpwstr>2052-12.1.0.20784</vt:lpwstr>
  </property>
</Properties>
</file>