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8"/>
  </p:notesMasterIdLst>
  <p:sldIdLst>
    <p:sldId id="430" r:id="rId4"/>
    <p:sldId id="525" r:id="rId5"/>
    <p:sldId id="520" r:id="rId6"/>
    <p:sldId id="571" r:id="rId7"/>
    <p:sldId id="573" r:id="rId8"/>
    <p:sldId id="574" r:id="rId9"/>
    <p:sldId id="575" r:id="rId10"/>
    <p:sldId id="576" r:id="rId11"/>
    <p:sldId id="577" r:id="rId12"/>
    <p:sldId id="579" r:id="rId13"/>
    <p:sldId id="580" r:id="rId14"/>
    <p:sldId id="583" r:id="rId15"/>
    <p:sldId id="581" r:id="rId16"/>
    <p:sldId id="422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5D8"/>
    <a:srgbClr val="E8C5A8"/>
    <a:srgbClr val="7A2E1C"/>
    <a:srgbClr val="93CFD0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60"/>
  </p:normalViewPr>
  <p:slideViewPr>
    <p:cSldViewPr snapToGrid="0" showGuides="1">
      <p:cViewPr>
        <p:scale>
          <a:sx n="73" d="100"/>
          <a:sy n="73" d="100"/>
        </p:scale>
        <p:origin x="634" y="206"/>
      </p:cViewPr>
      <p:guideLst>
        <p:guide orient="horz" pos="2160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19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openxmlformats.org/officeDocument/2006/relationships/tags" Target="../tags/tag18.xml"/><Relationship Id="rId7" Type="http://schemas.openxmlformats.org/officeDocument/2006/relationships/image" Target="../media/image14.png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tags" Target="../tags/tag6.xml"/><Relationship Id="rId7" Type="http://schemas.openxmlformats.org/officeDocument/2006/relationships/image" Target="../media/image8.png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2.xml"/><Relationship Id="rId7" Type="http://schemas.openxmlformats.org/officeDocument/2006/relationships/image" Target="../media/image10.png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712" y="0"/>
            <a:ext cx="12184380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17561" y="1428453"/>
            <a:ext cx="7556877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三</a:t>
            </a: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章</a:t>
            </a:r>
            <a:br>
              <a:rPr lang="en-US" altLang="zh-CN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80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</a:t>
            </a:r>
            <a:r>
              <a:rPr lang="zh-CN" altLang="en-US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写生训练</a:t>
            </a:r>
            <a:endParaRPr lang="zh-CN" altLang="en-US" sz="80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87325"/>
            <a:ext cx="1905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>
            <p:custDataLst>
              <p:tags r:id="rId2"/>
            </p:custDataLst>
          </p:nvPr>
        </p:nvSpPr>
        <p:spPr>
          <a:xfrm>
            <a:off x="738997" y="1856174"/>
            <a:ext cx="503803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局部塑造环节，需拉开近景、中景、远景的整体空间关系，要有色彩对比关系、主次关系和虚实关系的</a:t>
            </a:r>
            <a:r>
              <a:rPr lang="zh-CN" altLang="en-US" sz="1400"/>
              <a:t>处理</a:t>
            </a:r>
            <a:r>
              <a:rPr lang="zh-CN" altLang="en-US" sz="1400" smtClean="0"/>
              <a:t>意识。</a:t>
            </a:r>
            <a:endParaRPr lang="zh-CN" altLang="en-US" sz="1400"/>
          </a:p>
        </p:txBody>
      </p:sp>
      <p:sp>
        <p:nvSpPr>
          <p:cNvPr id="24" name="Text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、局部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塑造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>
            <p:custDataLst>
              <p:tags r:id="rId4"/>
            </p:custDataLst>
          </p:nvPr>
        </p:nvSpPr>
        <p:spPr>
          <a:xfrm>
            <a:off x="6050300" y="1856174"/>
            <a:ext cx="5170557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整体调整环节，初学者容易出现顾此失彼的现象。因此，需通过整体调整来删减一些细节，以便进行</a:t>
            </a:r>
            <a:r>
              <a:rPr lang="zh-CN" altLang="en-US" sz="1400"/>
              <a:t>色彩</a:t>
            </a:r>
            <a:r>
              <a:rPr lang="zh-CN" altLang="en-US" sz="1400" smtClean="0"/>
              <a:t>归纳。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6050301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、铺整体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调整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/>
          <a:srcRect l="42408" t="37913" r="40367" b="40579"/>
          <a:stretch>
            <a:fillRect/>
          </a:stretch>
        </p:blipFill>
        <p:spPr>
          <a:xfrm>
            <a:off x="1033057" y="2975842"/>
            <a:ext cx="4469130" cy="25165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9"/>
          <a:srcRect l="41112" t="41046" r="39098" b="33349"/>
          <a:stretch>
            <a:fillRect/>
          </a:stretch>
        </p:blipFill>
        <p:spPr>
          <a:xfrm>
            <a:off x="6331270" y="3019657"/>
            <a:ext cx="4313555" cy="2428875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788222" y="5969400"/>
            <a:ext cx="10632636" cy="581732"/>
            <a:chOff x="738995" y="5083890"/>
            <a:chExt cx="10554965" cy="966104"/>
          </a:xfrm>
        </p:grpSpPr>
        <p:sp>
          <p:nvSpPr>
            <p:cNvPr id="17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8" name="矩形 17"/>
            <p:cNvSpPr/>
            <p:nvPr/>
          </p:nvSpPr>
          <p:spPr>
            <a:xfrm>
              <a:off x="884909" y="5171171"/>
              <a:ext cx="10409051" cy="764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：从</a:t>
              </a:r>
              <a:r>
                <a:rPr lang="zh-CN" altLang="en-US" sz="1600" b="1">
                  <a:solidFill>
                    <a:schemeClr val="bg1"/>
                  </a:solidFill>
                </a:rPr>
                <a:t>春、夏、秋、冬四季中选任一季节，创作一幅 </a:t>
              </a:r>
              <a:r>
                <a:rPr lang="en-US" altLang="zh-CN" sz="1600" b="1">
                  <a:solidFill>
                    <a:schemeClr val="bg1"/>
                  </a:solidFill>
                </a:rPr>
                <a:t>8 </a:t>
              </a:r>
              <a:r>
                <a:rPr lang="zh-CN" altLang="en-US" sz="1600" b="1">
                  <a:solidFill>
                    <a:schemeClr val="bg1"/>
                  </a:solidFill>
                </a:rPr>
                <a:t>开色彩小稿水彩风景作品。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、水彩风景组合写生步骤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18375" y="6073651"/>
            <a:ext cx="4115675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400"/>
              <a:t>写生图例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37132" t="35327" r="48930" b="30099"/>
          <a:stretch>
            <a:fillRect/>
          </a:stretch>
        </p:blipFill>
        <p:spPr>
          <a:xfrm>
            <a:off x="4651318" y="3270792"/>
            <a:ext cx="2860040" cy="161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/>
        </p:nvSpPr>
        <p:spPr>
          <a:xfrm>
            <a:off x="738997" y="1856174"/>
            <a:ext cx="503803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先用铅笔画出房屋的大体轮廓，再用较概括的线条勾画出各部分。</a:t>
            </a:r>
            <a:endParaRPr lang="zh-CN" altLang="en-US" sz="1400"/>
          </a:p>
        </p:txBody>
      </p:sp>
      <p:sp>
        <p:nvSpPr>
          <p:cNvPr id="24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487386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、起稿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50300" y="1856174"/>
            <a:ext cx="5311304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着色环节，着重运用湿画法绘制房屋的颜色，需注意要由淡到浓、由远景到近景的意识。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6050301" y="1517628"/>
            <a:ext cx="487386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、着色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738996" y="5920376"/>
            <a:ext cx="10632636" cy="581732"/>
            <a:chOff x="738995" y="5083890"/>
            <a:chExt cx="10554965" cy="966104"/>
          </a:xfrm>
        </p:grpSpPr>
        <p:sp>
          <p:nvSpPr>
            <p:cNvPr id="18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9" name="矩形 18"/>
            <p:cNvSpPr/>
            <p:nvPr/>
          </p:nvSpPr>
          <p:spPr>
            <a:xfrm>
              <a:off x="884909" y="5171171"/>
              <a:ext cx="10409051" cy="7667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：从</a:t>
              </a:r>
              <a:r>
                <a:rPr lang="zh-CN" altLang="en-US" sz="1600" b="1">
                  <a:solidFill>
                    <a:schemeClr val="bg1"/>
                  </a:solidFill>
                </a:rPr>
                <a:t>春、夏、秋、冬四季中选任一季节，创作一幅 </a:t>
              </a:r>
              <a:r>
                <a:rPr lang="en-US" altLang="zh-CN" sz="1600" b="1">
                  <a:solidFill>
                    <a:schemeClr val="bg1"/>
                  </a:solidFill>
                </a:rPr>
                <a:t>4 </a:t>
              </a:r>
              <a:r>
                <a:rPr lang="zh-CN" altLang="en-US" sz="1600" b="1">
                  <a:solidFill>
                    <a:schemeClr val="bg1"/>
                  </a:solidFill>
                </a:rPr>
                <a:t>开水彩风景组合作品。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963" y="2714308"/>
            <a:ext cx="2125345" cy="30302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1118" y="2714943"/>
            <a:ext cx="2068830" cy="3026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/>
        </p:nvSpPr>
        <p:spPr>
          <a:xfrm>
            <a:off x="738997" y="1856174"/>
            <a:ext cx="503803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/>
              <a:t>在画到近处景物和暗部景物时，需区分出物体不同部位的深浅色彩及具体形状的变化特征。</a:t>
            </a:r>
            <a:endParaRPr lang="zh-CN" altLang="en-US" sz="1400"/>
          </a:p>
        </p:txBody>
      </p:sp>
      <p:sp>
        <p:nvSpPr>
          <p:cNvPr id="24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、深入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50300" y="1856174"/>
            <a:ext cx="5311304" cy="41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/>
              <a:t>需重点考虑环境和光源的影响，最终强化画面的</a:t>
            </a:r>
            <a:r>
              <a:rPr lang="zh-CN" altLang="en-US" sz="1400"/>
              <a:t>视觉</a:t>
            </a:r>
            <a:r>
              <a:rPr lang="zh-CN" altLang="en-US" sz="1400" smtClean="0"/>
              <a:t>效果。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6050301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、调整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/>
          <a:srcRect l="51386" t="44239" r="35055" b="19461"/>
          <a:stretch>
            <a:fillRect/>
          </a:stretch>
        </p:blipFill>
        <p:spPr>
          <a:xfrm>
            <a:off x="2407603" y="3713798"/>
            <a:ext cx="2020570" cy="11379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/>
          <a:srcRect l="43768" t="37107" r="41682" b="27222"/>
          <a:stretch>
            <a:fillRect/>
          </a:stretch>
        </p:blipFill>
        <p:spPr>
          <a:xfrm>
            <a:off x="7558405" y="3645853"/>
            <a:ext cx="2207895" cy="1243330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738996" y="5920376"/>
            <a:ext cx="10632636" cy="581732"/>
            <a:chOff x="738995" y="5083890"/>
            <a:chExt cx="10554965" cy="966104"/>
          </a:xfrm>
        </p:grpSpPr>
        <p:sp>
          <p:nvSpPr>
            <p:cNvPr id="18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9" name="矩形 18"/>
            <p:cNvSpPr/>
            <p:nvPr/>
          </p:nvSpPr>
          <p:spPr>
            <a:xfrm>
              <a:off x="884909" y="5196481"/>
              <a:ext cx="10409051" cy="7667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：从</a:t>
              </a:r>
              <a:r>
                <a:rPr lang="zh-CN" altLang="en-US" sz="1600" b="1">
                  <a:solidFill>
                    <a:schemeClr val="bg1"/>
                  </a:solidFill>
                </a:rPr>
                <a:t>春、夏、秋、冬四季中选任一季节，创作一幅 </a:t>
              </a:r>
              <a:r>
                <a:rPr lang="en-US" altLang="zh-CN" sz="1600" b="1">
                  <a:solidFill>
                    <a:schemeClr val="bg1"/>
                  </a:solidFill>
                </a:rPr>
                <a:t>4 </a:t>
              </a:r>
              <a:r>
                <a:rPr lang="zh-CN" altLang="en-US" sz="1600" b="1">
                  <a:solidFill>
                    <a:schemeClr val="bg1"/>
                  </a:solidFill>
                </a:rPr>
                <a:t>开水彩风景组合作品。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3231" y="0"/>
            <a:ext cx="12184380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87325"/>
            <a:ext cx="1905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10085" y="465518"/>
            <a:ext cx="1298575" cy="742315"/>
          </a:xfrm>
          <a:prstGeom prst="rect">
            <a:avLst/>
          </a:prstGeom>
        </p:spPr>
      </p:pic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5261" y="980758"/>
            <a:ext cx="6364605" cy="496951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937323" y="4169259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水彩单色小稿写生步骤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937324" y="4639123"/>
            <a:ext cx="3876414" cy="46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水彩色彩小稿写生步骤</a:t>
            </a:r>
            <a:endParaRPr lang="en-US" altLang="zh-CN"/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937324" y="5108987"/>
            <a:ext cx="3587778" cy="46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水彩</a:t>
            </a:r>
            <a:r>
              <a:rPr lang="zh-CN" altLang="en-US"/>
              <a:t>风景组合写生步骤 </a:t>
            </a:r>
            <a:endParaRPr lang="en-US" altLang="zh-CN" smtClean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117975"/>
            <a:ext cx="5878532" cy="1902059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sz="4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三</a:t>
            </a: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节</a:t>
            </a:r>
            <a:br>
              <a:rPr lang="en-US" altLang="zh-CN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5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</a:t>
            </a:r>
            <a:r>
              <a:rPr lang="zh-CN" altLang="en-US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风景写生训练</a:t>
            </a:r>
            <a:endParaRPr lang="zh-CN" altLang="en-US" sz="54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0" grpId="0" animBg="1"/>
      <p:bldP spid="21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1256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观察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以下四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幅</a:t>
            </a:r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图回答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下列问题。</a:t>
            </a:r>
            <a:endParaRPr lang="en-U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738997" y="4077443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田间耕耘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甘兴义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3621120" y="4077442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山中小河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王红岩 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6250475" y="4077440"/>
            <a:ext cx="2640076" cy="70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大风景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牛广德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8749383" y="4077440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石板房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王红岩</a:t>
            </a:r>
            <a:endParaRPr lang="en-US" altLang="zh-CN" sz="1400" dirty="0"/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738998" y="5021740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观察图中的画面，分析它们是如何进行景物季节色彩描绘的。</a:t>
            </a:r>
            <a:endParaRPr lang="en-US" altLang="zh-CN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738998" y="5530281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以上四幅具有季节代表性的水彩风景作品，色调都是怎样的？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47"/>
          <p:cNvSpPr txBox="1">
            <a:spLocks noChangeArrowheads="1"/>
          </p:cNvSpPr>
          <p:nvPr/>
        </p:nvSpPr>
        <p:spPr bwMode="auto">
          <a:xfrm flipH="1">
            <a:off x="738996" y="6038822"/>
            <a:ext cx="10953650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做做：通过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鉴赏以上四幅作品，收集或拍摄当季的风景照片，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并进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行色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块的提炼与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分析。</a:t>
            </a:r>
            <a:endParaRPr lang="zh-CN" altLang="en-US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2"/>
          <a:srcRect l="37139" t="37958" r="51361" b="47440"/>
          <a:stretch>
            <a:fillRect/>
          </a:stretch>
        </p:blipFill>
        <p:spPr>
          <a:xfrm>
            <a:off x="740396" y="2349964"/>
            <a:ext cx="2703195" cy="152209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2"/>
          <a:srcRect l="53172" t="37848" r="35483" b="47463"/>
          <a:stretch>
            <a:fillRect/>
          </a:stretch>
        </p:blipFill>
        <p:spPr>
          <a:xfrm>
            <a:off x="3724272" y="2364887"/>
            <a:ext cx="2649855" cy="14922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7502" t="41309" r="51520" b="38655"/>
          <a:stretch>
            <a:fillRect/>
          </a:stretch>
        </p:blipFill>
        <p:spPr>
          <a:xfrm>
            <a:off x="6619919" y="2564684"/>
            <a:ext cx="1901190" cy="107061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3"/>
          <a:srcRect l="51500" t="41581" r="33861" b="38655"/>
          <a:stretch>
            <a:fillRect/>
          </a:stretch>
        </p:blipFill>
        <p:spPr>
          <a:xfrm>
            <a:off x="8801327" y="2394262"/>
            <a:ext cx="2536190" cy="1428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73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477665"/>
            <a:ext cx="10811872" cy="3430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纵观</a:t>
            </a:r>
            <a:r>
              <a:rPr lang="zh-CN" altLang="en-US" sz="1400"/>
              <a:t>古今中外，水彩风景作品在水彩画的发展历程中一直占据</a:t>
            </a:r>
            <a:r>
              <a:rPr lang="zh-CN" altLang="en-US" sz="1400"/>
              <a:t>着</a:t>
            </a:r>
            <a:r>
              <a:rPr lang="zh-CN" altLang="en-US" sz="1400" smtClean="0"/>
              <a:t>举足轻重的</a:t>
            </a:r>
            <a:r>
              <a:rPr lang="zh-CN" altLang="en-US" sz="1400"/>
              <a:t>地位。它不仅是创作者从现实自然到艺术境界的提炼和升华，更是创作者心灵意境的真实与独特表达。对于水彩风景的写生，常用的学习方法有以下几种</a:t>
            </a:r>
            <a:r>
              <a:rPr lang="zh-CN" altLang="en-US" sz="1400"/>
              <a:t>。 </a:t>
            </a:r>
            <a:endParaRPr lang="en-US" altLang="zh-CN" sz="1400" smtClean="0"/>
          </a:p>
          <a:p>
            <a:pPr>
              <a:lnSpc>
                <a:spcPct val="150000"/>
              </a:lnSpc>
            </a:pPr>
            <a:endParaRPr lang="en-US" altLang="zh-CN" sz="1400" smtClean="0"/>
          </a:p>
          <a:p>
            <a:pPr>
              <a:lnSpc>
                <a:spcPct val="200000"/>
              </a:lnSpc>
            </a:pPr>
            <a:r>
              <a:rPr lang="zh-CN" altLang="en-US" sz="1400" smtClean="0"/>
              <a:t>（</a:t>
            </a:r>
            <a:r>
              <a:rPr lang="en-US" altLang="zh-CN" sz="1400"/>
              <a:t>1</a:t>
            </a:r>
            <a:r>
              <a:rPr lang="zh-CN" altLang="en-US" sz="1400"/>
              <a:t>）从远到近、从虚到实，造型步骤明确法。</a:t>
            </a:r>
            <a:endParaRPr lang="en-US" altLang="zh-CN" sz="1400" smtClean="0"/>
          </a:p>
          <a:p>
            <a:pPr>
              <a:lnSpc>
                <a:spcPct val="200000"/>
              </a:lnSpc>
            </a:pPr>
            <a:r>
              <a:rPr lang="zh-CN" altLang="en-US" sz="1400" smtClean="0"/>
              <a:t>（</a:t>
            </a:r>
            <a:r>
              <a:rPr lang="en-US" altLang="zh-CN" sz="1400"/>
              <a:t>2</a:t>
            </a:r>
            <a:r>
              <a:rPr lang="zh-CN" altLang="en-US" sz="1400"/>
              <a:t>）由近及远、由浅到深，空间层次推移法。</a:t>
            </a:r>
            <a:endParaRPr lang="en-US" altLang="zh-CN" sz="1400" smtClean="0"/>
          </a:p>
          <a:p>
            <a:pPr>
              <a:lnSpc>
                <a:spcPct val="200000"/>
              </a:lnSpc>
            </a:pPr>
            <a:r>
              <a:rPr lang="zh-CN" altLang="en-US" sz="1400" smtClean="0"/>
              <a:t>（</a:t>
            </a:r>
            <a:r>
              <a:rPr lang="en-US" altLang="zh-CN" sz="1400"/>
              <a:t>3</a:t>
            </a:r>
            <a:r>
              <a:rPr lang="zh-CN" altLang="en-US" sz="1400"/>
              <a:t>）整体布局、留白有度，中国画式的方法。</a:t>
            </a:r>
            <a:endParaRPr lang="zh-CN" altLang="en-US" sz="1400"/>
          </a:p>
          <a:p>
            <a:pPr>
              <a:lnSpc>
                <a:spcPct val="200000"/>
              </a:lnSpc>
            </a:pPr>
            <a:r>
              <a:rPr lang="zh-CN" altLang="en-US" sz="1400"/>
              <a:t>（</a:t>
            </a:r>
            <a:r>
              <a:rPr lang="en-US" altLang="zh-CN" sz="1400"/>
              <a:t>4</a:t>
            </a:r>
            <a:r>
              <a:rPr lang="zh-CN" altLang="en-US" sz="1400"/>
              <a:t>）</a:t>
            </a:r>
            <a:r>
              <a:rPr lang="zh-CN" altLang="en-US" sz="1400" smtClean="0">
                <a:sym typeface="+mn-ea"/>
              </a:rPr>
              <a:t>知</a:t>
            </a:r>
            <a:r>
              <a:rPr lang="zh-CN" altLang="en-US" sz="1400">
                <a:sym typeface="+mn-ea"/>
              </a:rPr>
              <a:t>古鉴今、辩证取舍，勤学苦练临摹法。</a:t>
            </a:r>
            <a:endParaRPr lang="zh-CN" altLang="en-US" sz="1400"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400"/>
          </a:p>
          <a:p>
            <a:pPr>
              <a:lnSpc>
                <a:spcPct val="150000"/>
              </a:lnSpc>
            </a:pPr>
            <a:r>
              <a:rPr lang="zh-CN" altLang="en-US" sz="1400">
                <a:sym typeface="+mn-ea"/>
              </a:rPr>
              <a:t>总之，一幅优秀的水彩风景作品不但是创作者绘画技术日积月累的体 现，更是创作者个人艺术素养的体现。</a:t>
            </a:r>
            <a:endParaRPr lang="zh-CN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、水彩单色小稿写生步骤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18375" y="6073651"/>
            <a:ext cx="4115675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400"/>
              <a:t>写生图例</a:t>
            </a:r>
            <a:endParaRPr lang="zh-CN" altLang="en-US" sz="14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/>
          <a:srcRect l="42033" t="23234" r="39592" b="54424"/>
          <a:stretch>
            <a:fillRect/>
          </a:stretch>
        </p:blipFill>
        <p:spPr>
          <a:xfrm>
            <a:off x="3158704" y="2433229"/>
            <a:ext cx="5835015" cy="3285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>
            <p:custDataLst>
              <p:tags r:id="rId2"/>
            </p:custDataLst>
          </p:nvPr>
        </p:nvSpPr>
        <p:spPr>
          <a:xfrm>
            <a:off x="738997" y="1856174"/>
            <a:ext cx="5038035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观察</a:t>
            </a:r>
            <a:r>
              <a:rPr lang="zh-CN" altLang="en-US" sz="1400"/>
              <a:t>景物，选取需要画的对象。水彩风景写生一般选取有近景、中景、远 景三大层次的风景。构图时用铅笔画出中景房屋的位置、远景山体的形状</a:t>
            </a:r>
            <a:r>
              <a:rPr lang="zh-CN" altLang="en-US" sz="1400"/>
              <a:t>及</a:t>
            </a:r>
            <a:r>
              <a:rPr lang="zh-CN" altLang="en-US" sz="1400" smtClean="0"/>
              <a:t>近景</a:t>
            </a:r>
            <a:r>
              <a:rPr lang="zh-CN" altLang="en-US" sz="1400"/>
              <a:t>的树木</a:t>
            </a:r>
            <a:r>
              <a:rPr lang="zh-CN" altLang="en-US" sz="1400"/>
              <a:t>和</a:t>
            </a:r>
            <a:r>
              <a:rPr lang="zh-CN" altLang="en-US" sz="1400" smtClean="0"/>
              <a:t>碎石。</a:t>
            </a:r>
            <a:endParaRPr lang="zh-CN" altLang="en-US" sz="1400"/>
          </a:p>
        </p:txBody>
      </p:sp>
      <p:sp>
        <p:nvSpPr>
          <p:cNvPr id="24" name="Text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、构图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起形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>
            <p:custDataLst>
              <p:tags r:id="rId4"/>
            </p:custDataLst>
          </p:nvPr>
        </p:nvSpPr>
        <p:spPr>
          <a:xfrm>
            <a:off x="6050300" y="1856174"/>
            <a:ext cx="5170557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铺大色块环节，应用较大的笔调取普蓝色及黑色，与较足的水调和， 趁湿画出远山、路面、房屋、树木。注意用笔要轻松，避免拖泥带水。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6050301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、铺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大色块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/>
          <a:srcRect l="42033" t="65042" r="39711" b="12616"/>
          <a:stretch>
            <a:fillRect/>
          </a:stretch>
        </p:blipFill>
        <p:spPr>
          <a:xfrm>
            <a:off x="917624" y="3384133"/>
            <a:ext cx="4692650" cy="26422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9"/>
          <a:srcRect l="42090" t="42418" r="39768" b="33070"/>
          <a:stretch>
            <a:fillRect/>
          </a:stretch>
        </p:blipFill>
        <p:spPr>
          <a:xfrm>
            <a:off x="6361886" y="3508593"/>
            <a:ext cx="4250690" cy="23933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>
            <p:custDataLst>
              <p:tags r:id="rId2"/>
            </p:custDataLst>
          </p:nvPr>
        </p:nvSpPr>
        <p:spPr>
          <a:xfrm>
            <a:off x="738997" y="1856174"/>
            <a:ext cx="5038035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大体塑造环节，要注意整体的素描关系和对局部的具体刻画，使房屋、树木的转折更加明显，近景、中景、远景更加层次分明，质感、空间感更加微 </a:t>
            </a:r>
            <a:r>
              <a:rPr lang="zh-CN" altLang="en-US" sz="1400"/>
              <a:t>妙</a:t>
            </a:r>
            <a:r>
              <a:rPr lang="zh-CN" altLang="en-US" sz="1400" smtClean="0"/>
              <a:t>充分。</a:t>
            </a:r>
            <a:endParaRPr lang="zh-CN" altLang="en-US" sz="1400"/>
          </a:p>
        </p:txBody>
      </p:sp>
      <p:sp>
        <p:nvSpPr>
          <p:cNvPr id="24" name="Text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、大体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塑造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>
            <p:custDataLst>
              <p:tags r:id="rId4"/>
            </p:custDataLst>
          </p:nvPr>
        </p:nvSpPr>
        <p:spPr>
          <a:xfrm>
            <a:off x="6050300" y="1856174"/>
            <a:ext cx="5500569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对</a:t>
            </a:r>
            <a:r>
              <a:rPr lang="zh-CN" altLang="en-US" sz="1400"/>
              <a:t>即将完成的作品进行最后的修饰</a:t>
            </a:r>
            <a:r>
              <a:rPr lang="zh-CN" altLang="en-US" sz="1400"/>
              <a:t>及</a:t>
            </a:r>
            <a:r>
              <a:rPr lang="zh-CN" altLang="en-US" sz="1400" smtClean="0"/>
              <a:t>调整</a:t>
            </a:r>
            <a:r>
              <a:rPr lang="zh-CN" altLang="en-US" sz="1400"/>
              <a:t>。观察画面及对象，加强对景物视觉中心部分的表现，对远山、路面等琐碎部分进行概括和减弱，使画面更加完整、</a:t>
            </a:r>
            <a:r>
              <a:rPr lang="zh-CN" altLang="en-US" sz="1400"/>
              <a:t>主次</a:t>
            </a:r>
            <a:r>
              <a:rPr lang="zh-CN" altLang="en-US" sz="1400" smtClean="0"/>
              <a:t>分明。</a:t>
            </a:r>
            <a:endParaRPr lang="zh-CN" altLang="en-US" sz="1400"/>
          </a:p>
        </p:txBody>
      </p:sp>
      <p:sp>
        <p:nvSpPr>
          <p:cNvPr id="29" name="Text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6050301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、调整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/>
          <a:srcRect l="42350" t="23967" r="40327" b="52123"/>
          <a:stretch>
            <a:fillRect/>
          </a:stretch>
        </p:blipFill>
        <p:spPr>
          <a:xfrm>
            <a:off x="1480649" y="3366678"/>
            <a:ext cx="3554730" cy="20015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7"/>
          <a:srcRect l="42350" t="53424" r="40327" b="22666"/>
          <a:stretch>
            <a:fillRect/>
          </a:stretch>
        </p:blipFill>
        <p:spPr>
          <a:xfrm>
            <a:off x="6709867" y="3366678"/>
            <a:ext cx="3554730" cy="2001520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738996" y="5920376"/>
            <a:ext cx="10632636" cy="581732"/>
            <a:chOff x="738995" y="5083890"/>
            <a:chExt cx="10554965" cy="966104"/>
          </a:xfrm>
        </p:grpSpPr>
        <p:sp>
          <p:nvSpPr>
            <p:cNvPr id="18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9" name="矩形 18"/>
            <p:cNvSpPr/>
            <p:nvPr/>
          </p:nvSpPr>
          <p:spPr>
            <a:xfrm>
              <a:off x="884909" y="5171171"/>
              <a:ext cx="10409051" cy="7667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：从</a:t>
              </a:r>
              <a:r>
                <a:rPr lang="zh-CN" altLang="en-US" sz="1600" b="1">
                  <a:solidFill>
                    <a:schemeClr val="bg1"/>
                  </a:solidFill>
                </a:rPr>
                <a:t>春、夏、秋、冬四季中选任一季节，创作一幅 </a:t>
              </a:r>
              <a:r>
                <a:rPr lang="en-US" altLang="zh-CN" sz="1600" b="1">
                  <a:solidFill>
                    <a:schemeClr val="bg1"/>
                  </a:solidFill>
                </a:rPr>
                <a:t>8 </a:t>
              </a:r>
              <a:r>
                <a:rPr lang="zh-CN" altLang="en-US" sz="1600" b="1">
                  <a:solidFill>
                    <a:schemeClr val="bg1"/>
                  </a:solidFill>
                </a:rPr>
                <a:t>开单色小稿</a:t>
              </a:r>
              <a:r>
                <a:rPr lang="zh-CN" altLang="en-US" sz="1600" b="1">
                  <a:solidFill>
                    <a:schemeClr val="bg1"/>
                  </a:solidFill>
                </a:rPr>
                <a:t>水彩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风景作品</a:t>
              </a:r>
              <a:r>
                <a:rPr lang="zh-CN" altLang="en-US" sz="1600" b="1">
                  <a:solidFill>
                    <a:schemeClr val="bg1"/>
                  </a:solidFill>
                </a:rPr>
                <a:t>。 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、水彩色彩小稿写生步骤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18375" y="6073651"/>
            <a:ext cx="4115675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400"/>
              <a:t>写生图例</a:t>
            </a:r>
            <a:endParaRPr lang="zh-CN" altLang="en-US" sz="140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42978" t="48491" r="41011" b="29204"/>
          <a:stretch>
            <a:fillRect/>
          </a:stretch>
        </p:blipFill>
        <p:spPr>
          <a:xfrm>
            <a:off x="3529861" y="2642143"/>
            <a:ext cx="5092700" cy="2867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1082" y="927096"/>
            <a:ext cx="11160125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水彩风景写生训练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/>
        </p:nvSpPr>
        <p:spPr>
          <a:xfrm>
            <a:off x="738997" y="1856174"/>
            <a:ext cx="503803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写生取景时，构图需注意饱满，将要表现的对象的大体轮廓用铅笔简略起稿，对画面进行适当的取舍与调整。</a:t>
            </a:r>
            <a:endParaRPr lang="zh-CN" altLang="en-US" sz="1400"/>
          </a:p>
        </p:txBody>
      </p:sp>
      <p:sp>
        <p:nvSpPr>
          <p:cNvPr id="24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、起稿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构图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50300" y="1856174"/>
            <a:ext cx="5170557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铺大色调环节，使用概括性的色彩自近而远地概括出景物大致</a:t>
            </a:r>
            <a:r>
              <a:rPr lang="zh-CN" altLang="en-US" sz="1400"/>
              <a:t>的</a:t>
            </a:r>
            <a:r>
              <a:rPr lang="zh-CN" altLang="en-US" sz="1400" smtClean="0"/>
              <a:t>形体</a:t>
            </a:r>
            <a:r>
              <a:rPr lang="zh-CN" altLang="en-US" sz="1400"/>
              <a:t>结构。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6050301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en-US" altLang="zh-CN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、铺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大色调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/>
          <a:srcRect l="42031" t="52896" r="39997" b="24971"/>
          <a:stretch>
            <a:fillRect/>
          </a:stretch>
        </p:blipFill>
        <p:spPr>
          <a:xfrm>
            <a:off x="926294" y="3161161"/>
            <a:ext cx="4663440" cy="26257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/>
          <a:srcRect l="42414" t="45815" r="40727" b="33363"/>
          <a:stretch>
            <a:fillRect/>
          </a:stretch>
        </p:blipFill>
        <p:spPr>
          <a:xfrm>
            <a:off x="6168489" y="3164971"/>
            <a:ext cx="4649470" cy="2618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DIAGRAM_VIRTUALLY_FRAME" val="{&quot;height&quot;:378.3063779527559,&quot;left&quot;:58.18874015748031,&quot;top&quot;:119.49826771653542,&quot;width&quot;:825.3433070866142}"/>
</p:tagLst>
</file>

<file path=ppt/tags/tag10.xml><?xml version="1.0" encoding="utf-8"?>
<p:tagLst xmlns:p="http://schemas.openxmlformats.org/presentationml/2006/main">
  <p:tag name="KSO_WM_DIAGRAM_VIRTUALLY_FRAME" val="{&quot;height&quot;:333.18496062992125,&quot;left&quot;:58.18874015748031,&quot;top&quot;:119.49826771653542,&quot;width&quot;:851.3285039370079}"/>
</p:tagLst>
</file>

<file path=ppt/tags/tag11.xml><?xml version="1.0" encoding="utf-8"?>
<p:tagLst xmlns:p="http://schemas.openxmlformats.org/presentationml/2006/main">
  <p:tag name="KSO_WM_DIAGRAM_VIRTUALLY_FRAME" val="{&quot;height&quot;:333.18496062992125,&quot;left&quot;:58.18874015748031,&quot;top&quot;:119.49826771653542,&quot;width&quot;:851.3285039370079}"/>
</p:tagLst>
</file>

<file path=ppt/tags/tag12.xml><?xml version="1.0" encoding="utf-8"?>
<p:tagLst xmlns:p="http://schemas.openxmlformats.org/presentationml/2006/main">
  <p:tag name="KSO_WM_DIAGRAM_VIRTUALLY_FRAME" val="{&quot;height&quot;:333.18496062992125,&quot;left&quot;:58.18874015748031,&quot;top&quot;:119.49826771653542,&quot;width&quot;:851.3285039370079}"/>
</p:tagLst>
</file>

<file path=ppt/tags/tag13.xml><?xml version="1.0" encoding="utf-8"?>
<p:tagLst xmlns:p="http://schemas.openxmlformats.org/presentationml/2006/main">
  <p:tag name="KSO_WM_DIAGRAM_VIRTUALLY_FRAME" val="{&quot;height&quot;:337.63212598425196,&quot;left&quot;:58.18874015748031,&quot;top&quot;:119.49826771653542,&quot;width&quot;:825.3433070866142}"/>
</p:tagLst>
</file>

<file path=ppt/tags/tag14.xml><?xml version="1.0" encoding="utf-8"?>
<p:tagLst xmlns:p="http://schemas.openxmlformats.org/presentationml/2006/main">
  <p:tag name="KSO_WM_DIAGRAM_VIRTUALLY_FRAME" val="{&quot;height&quot;:337.63212598425196,&quot;left&quot;:58.18874015748031,&quot;top&quot;:119.49826771653542,&quot;width&quot;:825.3433070866142}"/>
</p:tagLst>
</file>

<file path=ppt/tags/tag15.xml><?xml version="1.0" encoding="utf-8"?>
<p:tagLst xmlns:p="http://schemas.openxmlformats.org/presentationml/2006/main">
  <p:tag name="KSO_WM_DIAGRAM_VIRTUALLY_FRAME" val="{&quot;height&quot;:337.63212598425196,&quot;left&quot;:58.18874015748031,&quot;top&quot;:119.49826771653542,&quot;width&quot;:825.3433070866142}"/>
</p:tagLst>
</file>

<file path=ppt/tags/tag16.xml><?xml version="1.0" encoding="utf-8"?>
<p:tagLst xmlns:p="http://schemas.openxmlformats.org/presentationml/2006/main">
  <p:tag name="KSO_WM_DIAGRAM_VIRTUALLY_FRAME" val="{&quot;height&quot;:337.63212598425196,&quot;left&quot;:58.18874015748031,&quot;top&quot;:119.49826771653542,&quot;width&quot;:825.3433070866142}"/>
</p:tagLst>
</file>

<file path=ppt/tags/tag17.xml><?xml version="1.0" encoding="utf-8"?>
<p:tagLst xmlns:p="http://schemas.openxmlformats.org/presentationml/2006/main">
  <p:tag name="KSO_WM_DIAGRAM_VIRTUALLY_FRAME" val="{&quot;height&quot;:337.63212598425196,&quot;left&quot;:58.18874015748031,&quot;top&quot;:119.49826771653542,&quot;width&quot;:825.3433070866142}"/>
</p:tagLst>
</file>

<file path=ppt/tags/tag18.xml><?xml version="1.0" encoding="utf-8"?>
<p:tagLst xmlns:p="http://schemas.openxmlformats.org/presentationml/2006/main">
  <p:tag name="KSO_WM_DIAGRAM_VIRTUALLY_FRAME" val="{&quot;height&quot;:337.63212598425196,&quot;left&quot;:58.18874015748031,&quot;top&quot;:119.49826771653542,&quot;width&quot;:825.3433070866142}"/>
</p:tagLst>
</file>

<file path=ppt/tags/tag19.xml><?xml version="1.0" encoding="utf-8"?>
<p:tagLst xmlns:p="http://schemas.openxmlformats.org/presentationml/2006/main">
  <p:tag name="commondata" val="eyJoZGlkIjoiZjcyMzk3ZmVlODIzNTI2MDkyOWE5MjE1ZTA3YTQ3ZmEifQ=="/>
</p:tagLst>
</file>

<file path=ppt/tags/tag2.xml><?xml version="1.0" encoding="utf-8"?>
<p:tagLst xmlns:p="http://schemas.openxmlformats.org/presentationml/2006/main">
  <p:tag name="KSO_WM_DIAGRAM_VIRTUALLY_FRAME" val="{&quot;height&quot;:378.3063779527559,&quot;left&quot;:58.18874015748031,&quot;top&quot;:119.49826771653542,&quot;width&quot;:825.3433070866142}"/>
</p:tagLst>
</file>

<file path=ppt/tags/tag3.xml><?xml version="1.0" encoding="utf-8"?>
<p:tagLst xmlns:p="http://schemas.openxmlformats.org/presentationml/2006/main">
  <p:tag name="KSO_WM_DIAGRAM_VIRTUALLY_FRAME" val="{&quot;height&quot;:378.3063779527559,&quot;left&quot;:58.18874015748031,&quot;top&quot;:119.49826771653542,&quot;width&quot;:825.3433070866142}"/>
</p:tagLst>
</file>

<file path=ppt/tags/tag4.xml><?xml version="1.0" encoding="utf-8"?>
<p:tagLst xmlns:p="http://schemas.openxmlformats.org/presentationml/2006/main">
  <p:tag name="KSO_WM_DIAGRAM_VIRTUALLY_FRAME" val="{&quot;height&quot;:378.3063779527559,&quot;left&quot;:58.18874015748031,&quot;top&quot;:119.49826771653542,&quot;width&quot;:825.3433070866142}"/>
</p:tagLst>
</file>

<file path=ppt/tags/tag5.xml><?xml version="1.0" encoding="utf-8"?>
<p:tagLst xmlns:p="http://schemas.openxmlformats.org/presentationml/2006/main">
  <p:tag name="KSO_WM_DIAGRAM_VIRTUALLY_FRAME" val="{&quot;height&quot;:378.3063779527559,&quot;left&quot;:58.18874015748031,&quot;top&quot;:119.49826771653542,&quot;width&quot;:825.3433070866142}"/>
</p:tagLst>
</file>

<file path=ppt/tags/tag6.xml><?xml version="1.0" encoding="utf-8"?>
<p:tagLst xmlns:p="http://schemas.openxmlformats.org/presentationml/2006/main">
  <p:tag name="KSO_WM_DIAGRAM_VIRTUALLY_FRAME" val="{&quot;height&quot;:378.3063779527559,&quot;left&quot;:58.18874015748031,&quot;top&quot;:119.49826771653542,&quot;width&quot;:825.3433070866142}"/>
</p:tagLst>
</file>

<file path=ppt/tags/tag7.xml><?xml version="1.0" encoding="utf-8"?>
<p:tagLst xmlns:p="http://schemas.openxmlformats.org/presentationml/2006/main">
  <p:tag name="KSO_WM_DIAGRAM_VIRTUALLY_FRAME" val="{&quot;height&quot;:333.18496062992125,&quot;left&quot;:58.18874015748031,&quot;top&quot;:119.49826771653542,&quot;width&quot;:851.3285039370079}"/>
</p:tagLst>
</file>

<file path=ppt/tags/tag8.xml><?xml version="1.0" encoding="utf-8"?>
<p:tagLst xmlns:p="http://schemas.openxmlformats.org/presentationml/2006/main">
  <p:tag name="KSO_WM_DIAGRAM_VIRTUALLY_FRAME" val="{&quot;height&quot;:333.18496062992125,&quot;left&quot;:58.18874015748031,&quot;top&quot;:119.49826771653542,&quot;width&quot;:851.3285039370079}"/>
</p:tagLst>
</file>

<file path=ppt/tags/tag9.xml><?xml version="1.0" encoding="utf-8"?>
<p:tagLst xmlns:p="http://schemas.openxmlformats.org/presentationml/2006/main">
  <p:tag name="KSO_WM_DIAGRAM_VIRTUALLY_FRAME" val="{&quot;height&quot;:333.18496062992125,&quot;left&quot;:58.18874015748031,&quot;top&quot;:119.49826771653542,&quot;width&quot;:851.3285039370079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1561</Words>
  <Application>WPS 演示</Application>
  <PresentationFormat>宽屏</PresentationFormat>
  <Paragraphs>139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1_Office 主题​​</vt:lpstr>
      <vt:lpstr>第三章 水彩画写生训练</vt:lpstr>
      <vt:lpstr>第三节 水彩风景写生训练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348</cp:revision>
  <dcterms:created xsi:type="dcterms:W3CDTF">2021-08-29T14:09:00Z</dcterms:created>
  <dcterms:modified xsi:type="dcterms:W3CDTF">2025-05-21T07:36:34Z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E573F55000B24BDA8949CBA194ABD345_12</vt:lpwstr>
  </property>
  <property fmtid="{D5CDD505-2E9C-101B-9397-08002B2CF9AE}" pid="3" name="KSOProductBuildVer">
    <vt:lpwstr>2052-12.1.0.20784</vt:lpwstr>
  </property>
</Properties>
</file>