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662" r:id="rId3"/>
    <p:sldId id="663" r:id="rId4"/>
    <p:sldId id="669" r:id="rId5"/>
    <p:sldId id="664" r:id="rId6"/>
    <p:sldId id="665" r:id="rId7"/>
    <p:sldId id="666" r:id="rId8"/>
    <p:sldId id="667" r:id="rId9"/>
    <p:sldId id="668" r:id="rId10"/>
    <p:sldId id="670" r:id="rId11"/>
    <p:sldId id="42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5D8"/>
    <a:srgbClr val="E8C5A8"/>
    <a:srgbClr val="7A2E1C"/>
    <a:srgbClr val="93CFD0"/>
    <a:srgbClr val="B76115"/>
    <a:srgbClr val="F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13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290C-23B1-4D18-B6D9-BAF99786B2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5A0-B4AB-4AFE-8F90-CA09D2C83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6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17561" y="1428453"/>
            <a:ext cx="7556877" cy="2677656"/>
          </a:xfr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</a:t>
            </a:r>
            <a:r>
              <a:rPr lang="zh-CN" altLang="en-US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三</a:t>
            </a: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章</a:t>
            </a:r>
            <a:br>
              <a:rPr lang="en-US" altLang="zh-CN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80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水彩画</a:t>
            </a:r>
            <a:r>
              <a:rPr lang="zh-CN" altLang="en-US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写生训练</a:t>
            </a:r>
            <a:endParaRPr lang="zh-CN" altLang="en-US" sz="80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8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74127" y="2031424"/>
            <a:ext cx="5243744" cy="1448282"/>
          </a:xfrm>
          <a:noFill/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感谢观看</a:t>
            </a:r>
            <a:endParaRPr lang="zh-CN" altLang="en-US" sz="96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25102" y="2597634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7084" b="25747"/>
          <a:stretch>
            <a:fillRect/>
          </a:stretch>
        </p:blipFill>
        <p:spPr>
          <a:xfrm>
            <a:off x="0" y="465518"/>
            <a:ext cx="1318745" cy="742315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6784160" y="1996197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18" name="图片 17" descr="P-10227086-102152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0451" r="13407"/>
          <a:stretch>
            <a:fillRect/>
          </a:stretch>
        </p:blipFill>
        <p:spPr>
          <a:xfrm rot="16200000">
            <a:off x="6523674" y="980758"/>
            <a:ext cx="6367780" cy="496951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937323" y="4818250"/>
            <a:ext cx="6845467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灰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 flipH="1">
            <a:off x="937324" y="5288114"/>
            <a:ext cx="3876414" cy="4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花</a:t>
            </a:r>
            <a:endParaRPr lang="en-US" altLang="zh-CN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937324" y="5757978"/>
            <a:ext cx="3587778" cy="4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粉</a:t>
            </a:r>
            <a:endParaRPr lang="en-US" altLang="zh-CN" smtClean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7324" y="1741040"/>
            <a:ext cx="7761605" cy="2897505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</a:t>
            </a:r>
            <a:r>
              <a:rPr lang="zh-CN" altLang="en-US" sz="4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四</a:t>
            </a: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节</a:t>
            </a:r>
            <a:br>
              <a:rPr lang="en-US" altLang="zh-CN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水彩画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写生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中</a:t>
            </a: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的常见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问题</a:t>
            </a:r>
            <a:b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及解决方法</a:t>
            </a:r>
            <a:endParaRPr lang="zh-CN" altLang="en-US" sz="54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5" name="TextBox 47"/>
          <p:cNvSpPr txBox="1">
            <a:spLocks noChangeArrowheads="1"/>
          </p:cNvSpPr>
          <p:nvPr/>
        </p:nvSpPr>
        <p:spPr bwMode="auto">
          <a:xfrm flipH="1">
            <a:off x="2045687" y="4818250"/>
            <a:ext cx="6845467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脏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6" name="TextBox 47"/>
          <p:cNvSpPr txBox="1">
            <a:spLocks noChangeArrowheads="1"/>
          </p:cNvSpPr>
          <p:nvPr/>
        </p:nvSpPr>
        <p:spPr bwMode="auto">
          <a:xfrm flipH="1">
            <a:off x="2045688" y="5288114"/>
            <a:ext cx="3876414" cy="4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焦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0" grpId="0" animBg="1"/>
      <p:bldP spid="21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125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</a:t>
            </a:r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观察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以下四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幅</a:t>
            </a:r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图回答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下列问题。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738997" y="4077443"/>
            <a:ext cx="2640077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 smtClean="0"/>
              <a:t>彩陶</a:t>
            </a:r>
            <a:r>
              <a:rPr lang="zh-CN" altLang="en-US" sz="1400"/>
              <a:t>与果实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3172024" y="4077442"/>
            <a:ext cx="2640077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花卉</a:t>
            </a:r>
            <a:endParaRPr lang="en-US" altLang="zh-CN" sz="1400" dirty="0"/>
          </a:p>
        </p:txBody>
      </p:sp>
      <p:sp>
        <p:nvSpPr>
          <p:cNvPr id="19" name="TextBox 4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5824723" y="4077441"/>
            <a:ext cx="2640076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3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农家小院</a:t>
            </a:r>
            <a:endParaRPr lang="en-US" altLang="zh-CN" sz="1400" dirty="0"/>
          </a:p>
        </p:txBody>
      </p:sp>
      <p:sp>
        <p:nvSpPr>
          <p:cNvPr id="20" name="Text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8835886" y="4077441"/>
            <a:ext cx="2509349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4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农舍</a:t>
            </a:r>
            <a:endParaRPr lang="en-US" altLang="zh-CN" sz="1400" dirty="0"/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 flipH="1">
            <a:off x="738998" y="5021740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观察以上四幅水彩作品，分析其中都存在哪些弊病。</a:t>
            </a:r>
            <a:endParaRPr lang="en-US" altLang="zh-CN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738998" y="5530281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在水彩画写生中，应如何有效地避免出现这些弊病？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auto">
          <a:xfrm flipH="1">
            <a:off x="738996" y="6038822"/>
            <a:ext cx="1095365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做做： 请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分组进行讨论，并以文字的形式总结消除水彩画写生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弊病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的方法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l="36534" t="24116" r="53470" b="52965"/>
          <a:stretch>
            <a:fillRect/>
          </a:stretch>
        </p:blipFill>
        <p:spPr>
          <a:xfrm>
            <a:off x="1303506" y="2689453"/>
            <a:ext cx="1499033" cy="8426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/>
          <a:srcRect l="55423" t="24116" r="34581" b="52965"/>
          <a:stretch>
            <a:fillRect/>
          </a:stretch>
        </p:blipFill>
        <p:spPr>
          <a:xfrm>
            <a:off x="3681884" y="2683150"/>
            <a:ext cx="1499033" cy="8426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/>
          <a:srcRect l="33650" t="52457" r="51239" b="28220"/>
          <a:stretch>
            <a:fillRect/>
          </a:stretch>
        </p:blipFill>
        <p:spPr>
          <a:xfrm>
            <a:off x="5801026" y="2408903"/>
            <a:ext cx="2594024" cy="14585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/>
          <a:srcRect l="53365" t="52457" r="32017" b="28220"/>
          <a:stretch>
            <a:fillRect/>
          </a:stretch>
        </p:blipFill>
        <p:spPr>
          <a:xfrm>
            <a:off x="8835886" y="2442704"/>
            <a:ext cx="2509349" cy="141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632634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“灰”</a:t>
            </a:r>
            <a:r>
              <a:rPr lang="zh-CN" altLang="en-US" sz="1400"/>
              <a:t>的水彩画会使人感觉索然无味。造成画面“灰”的主要原因有两个： 第一，色彩明度对比太弱，缺少浓重、有分量感的色彩；第二，色彩纯度对比 不够，缺少明快、纯度高的色彩。</a:t>
            </a:r>
            <a:endParaRPr lang="en-US" altLang="zh-CN" sz="1400" smtClean="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、灰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1790030" y="6182249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484883" y="6182248"/>
            <a:ext cx="3791014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37175" t="37602" r="35028" b="46328"/>
          <a:stretch>
            <a:fillRect/>
          </a:stretch>
        </p:blipFill>
        <p:spPr>
          <a:xfrm>
            <a:off x="3325495" y="2905760"/>
            <a:ext cx="5459095" cy="307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63263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主次不分、色彩杂乱、缺乏整体性，是造成画面“花”的主要原因。消除 “花”的弊病的方法有两个。①在提炼元素方面</a:t>
            </a:r>
            <a:r>
              <a:rPr lang="en-US" altLang="zh-CN" sz="1400"/>
              <a:t>,</a:t>
            </a:r>
            <a:r>
              <a:rPr lang="zh-CN" altLang="en-US" sz="1400"/>
              <a:t> 需依据画面的主题，大胆进行取舍、概括，删掉一些与主题无关的细节，避免 无关细节喧宾夺主。②在确定主色调方面，要在画面上形成作品的主色调，不宜在色彩的色相、明度、纯度上局部对比太多或</a:t>
            </a:r>
            <a:r>
              <a:rPr lang="zh-CN" altLang="en-US" sz="1400"/>
              <a:t>太</a:t>
            </a:r>
            <a:r>
              <a:rPr lang="zh-CN" altLang="en-US" sz="1400" smtClean="0"/>
              <a:t>强。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二、花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2484014" y="6078722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5591725" y="6078721"/>
            <a:ext cx="3809972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35439" t="38041" r="33575" b="33490"/>
          <a:stretch>
            <a:fillRect/>
          </a:stretch>
        </p:blipFill>
        <p:spPr>
          <a:xfrm>
            <a:off x="3277244" y="3048991"/>
            <a:ext cx="5153025" cy="289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632634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色彩的冷暖关系不明确是造成画面“粉”的主要原因。因此，在写生的过程中，一定要注意色彩冷暖的处理，避免画面产生“粉”的现象。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、粉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2493999" y="6078722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5410702" y="6078721"/>
            <a:ext cx="3809972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34194" t="37093" r="32502" b="26022"/>
          <a:stretch>
            <a:fillRect/>
          </a:stretch>
        </p:blipFill>
        <p:spPr>
          <a:xfrm>
            <a:off x="2614295" y="2649538"/>
            <a:ext cx="5785485" cy="325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632634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 </a:t>
            </a:r>
            <a:r>
              <a:rPr lang="zh-CN" altLang="en-US" sz="1400"/>
              <a:t>“脏”产生的主要原因有：①色彩的冷暖、纯度关系不明确，缺乏色彩对比或明暗面的纯度对比不正确；②乱用黑色，造成色彩污浊；③扫、刷、擦过 度，着色遍数过多。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四、脏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2178201" y="6078722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008963" y="6078721"/>
            <a:ext cx="3809972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2017" t="48883" r="29762" b="26550"/>
          <a:stretch>
            <a:fillRect/>
          </a:stretch>
        </p:blipFill>
        <p:spPr>
          <a:xfrm>
            <a:off x="3434398" y="2868930"/>
            <a:ext cx="5597525" cy="3148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719014"/>
            <a:ext cx="1063263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色彩</a:t>
            </a:r>
            <a:r>
              <a:rPr lang="zh-CN" altLang="en-US" sz="1400"/>
              <a:t>稠浓、调色不当，采用干画法作画，是造成画面“焦”的直接原因。 消除“焦”的弊病的方法有三个。①在写生的过程中，根据具体物象的设置， 充分考虑水分、时间、色彩三要素的协调共生，加强对眼、手、脑、心的协调 与综合运用。②在调色方面，应尽量避免将水彩颜料中的赭石、熟褐等色彩与其他透明性差的色 彩随便混合。③在技法表现方面，需注意落笔要果断肯定，多采用湿画法作画，有利于增强画面色彩的透明感 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38046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五、焦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2245341" y="6078722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5946730" y="6078721"/>
            <a:ext cx="3809972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1853" t="36738" r="29906" b="38418"/>
          <a:stretch>
            <a:fillRect/>
          </a:stretch>
        </p:blipFill>
        <p:spPr>
          <a:xfrm>
            <a:off x="3720419" y="3380276"/>
            <a:ext cx="4669790" cy="262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5" y="438150"/>
            <a:ext cx="6322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15" name="组合 14"/>
          <p:cNvGrpSpPr/>
          <p:nvPr/>
        </p:nvGrpSpPr>
        <p:grpSpPr>
          <a:xfrm>
            <a:off x="738997" y="3982468"/>
            <a:ext cx="10710881" cy="1083374"/>
            <a:chOff x="738995" y="4986954"/>
            <a:chExt cx="10632638" cy="1083374"/>
          </a:xfrm>
        </p:grpSpPr>
        <p:sp>
          <p:nvSpPr>
            <p:cNvPr id="19" name="稻壳儿搜索【幻雨工作室】_8"/>
            <p:cNvSpPr/>
            <p:nvPr/>
          </p:nvSpPr>
          <p:spPr bwMode="auto">
            <a:xfrm>
              <a:off x="738995" y="4986954"/>
              <a:ext cx="10632638" cy="108337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884909" y="5060436"/>
              <a:ext cx="10409051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smtClean="0">
                  <a:solidFill>
                    <a:schemeClr val="bg1"/>
                  </a:solidFill>
                </a:rPr>
                <a:t>根据</a:t>
              </a:r>
              <a:r>
                <a:rPr lang="zh-CN" altLang="en-US" sz="1600" b="1">
                  <a:solidFill>
                    <a:schemeClr val="bg1"/>
                  </a:solidFill>
                </a:rPr>
                <a:t>提供的问题作品图例，分析水彩画写生中的常见问题，总结并归 纳解决的方法，要求 </a:t>
              </a:r>
              <a:r>
                <a:rPr lang="en-US" altLang="zh-CN" sz="1600" b="1">
                  <a:solidFill>
                    <a:schemeClr val="bg1"/>
                  </a:solidFill>
                </a:rPr>
                <a:t>200 </a:t>
              </a:r>
              <a:r>
                <a:rPr lang="zh-CN" altLang="en-US" sz="1600" b="1">
                  <a:solidFill>
                    <a:schemeClr val="bg1"/>
                  </a:solidFill>
                </a:rPr>
                <a:t>字左右</a:t>
              </a:r>
              <a:r>
                <a:rPr lang="en-US" altLang="zh-CN" sz="1600" b="1">
                  <a:solidFill>
                    <a:schemeClr val="bg1"/>
                  </a:solidFill>
                </a:rPr>
                <a:t>.</a:t>
              </a:r>
              <a:endParaRPr lang="en-US" altLang="zh-CN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38996" y="1224469"/>
            <a:ext cx="1067443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以上</a:t>
            </a:r>
            <a:r>
              <a:rPr lang="zh-CN" altLang="en-US" sz="1400"/>
              <a:t>在水彩画写生中常见的几种弊病，既有色彩问题，也有技法问题，还有素描关系的问题。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但是，无论出现哪种弊病，都有一种共同的解决方法，即</a:t>
            </a:r>
            <a:r>
              <a:rPr lang="zh-CN" altLang="en-US" sz="1400">
                <a:solidFill>
                  <a:srgbClr val="C00000"/>
                </a:solidFill>
              </a:rPr>
              <a:t>多观察、重感受、找规律、勤实践</a:t>
            </a:r>
            <a:r>
              <a:rPr lang="zh-CN" altLang="en-US" sz="1400"/>
              <a:t>。 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58.162047244094495,&quot;left&quot;:58.18874015748033,&quot;top&quot;:321.0583464566929,&quot;width&quot;:835.1368503937007}"/>
</p:tagLst>
</file>

<file path=ppt/tags/tag2.xml><?xml version="1.0" encoding="utf-8"?>
<p:tagLst xmlns:p="http://schemas.openxmlformats.org/presentationml/2006/main">
  <p:tag name="KSO_WM_DIAGRAM_VIRTUALLY_FRAME" val="{&quot;height&quot;:58.162047244094495,&quot;left&quot;:58.18874015748033,&quot;top&quot;:321.0583464566929,&quot;width&quot;:835.1368503937007}"/>
</p:tagLst>
</file>

<file path=ppt/tags/tag3.xml><?xml version="1.0" encoding="utf-8"?>
<p:tagLst xmlns:p="http://schemas.openxmlformats.org/presentationml/2006/main">
  <p:tag name="KSO_WM_DIAGRAM_VIRTUALLY_FRAME" val="{&quot;height&quot;:58.162047244094495,&quot;left&quot;:58.18874015748033,&quot;top&quot;:321.0583464566929,&quot;width&quot;:835.1368503937007}"/>
</p:tagLst>
</file>

<file path=ppt/tags/tag4.xml><?xml version="1.0" encoding="utf-8"?>
<p:tagLst xmlns:p="http://schemas.openxmlformats.org/presentationml/2006/main">
  <p:tag name="KSO_WM_DIAGRAM_VIRTUALLY_FRAME" val="{&quot;height&quot;:58.162047244094495,&quot;left&quot;:58.18874015748033,&quot;top&quot;:321.0583464566929,&quot;width&quot;:835.1368503937007}"/>
</p:tagLst>
</file>

<file path=ppt/tags/tag5.xml><?xml version="1.0" encoding="utf-8"?>
<p:tagLst xmlns:p="http://schemas.openxmlformats.org/presentationml/2006/main">
  <p:tag name="commondata" val="eyJoZGlkIjoiZjcyMzk3ZmVlODIzNTI2MDkyOWE5MjE1ZTA3YTQ3Z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WPS 演示</Application>
  <PresentationFormat>宽屏</PresentationFormat>
  <Paragraphs>104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思源黑体 CN Bold</vt:lpstr>
      <vt:lpstr>黑体</vt:lpstr>
      <vt:lpstr>方正仿宋简体</vt:lpstr>
      <vt:lpstr>思源黑体 Light</vt:lpstr>
      <vt:lpstr>微软雅黑</vt:lpstr>
      <vt:lpstr>等线</vt:lpstr>
      <vt:lpstr>Arial Unicode MS</vt:lpstr>
      <vt:lpstr>等线 Light</vt:lpstr>
      <vt:lpstr>Office 主题​​</vt:lpstr>
      <vt:lpstr>第三章 水彩画写生训练</vt:lpstr>
      <vt:lpstr>第四节 水彩画写生中的常见问题 及解决方法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绘画的语言</dc:title>
  <dc:creator>刘 淼</dc:creator>
  <cp:lastModifiedBy>LxY</cp:lastModifiedBy>
  <cp:revision>382</cp:revision>
  <dcterms:created xsi:type="dcterms:W3CDTF">2021-08-29T14:09:00Z</dcterms:created>
  <dcterms:modified xsi:type="dcterms:W3CDTF">2025-05-21T07:38:46Z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A57F7AE66CE94EC9B37B1116DF8DA4FD_12</vt:lpwstr>
  </property>
  <property fmtid="{D5CDD505-2E9C-101B-9397-08002B2CF9AE}" pid="3" name="KSOProductBuildVer">
    <vt:lpwstr>2052-12.1.0.20784</vt:lpwstr>
  </property>
</Properties>
</file>