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30" r:id="rId3"/>
    <p:sldId id="500" r:id="rId4"/>
    <p:sldId id="506" r:id="rId5"/>
    <p:sldId id="507" r:id="rId6"/>
    <p:sldId id="508" r:id="rId7"/>
    <p:sldId id="510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42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634" y="206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7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三</a:t>
            </a: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水彩画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写生训练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15" name="组合 14"/>
          <p:cNvGrpSpPr/>
          <p:nvPr/>
        </p:nvGrpSpPr>
        <p:grpSpPr>
          <a:xfrm>
            <a:off x="738997" y="4119951"/>
            <a:ext cx="10710881" cy="1358503"/>
            <a:chOff x="738995" y="4986953"/>
            <a:chExt cx="10632638" cy="1358503"/>
          </a:xfrm>
        </p:grpSpPr>
        <p:sp>
          <p:nvSpPr>
            <p:cNvPr id="19" name="稻壳儿搜索【幻雨工作室】_8"/>
            <p:cNvSpPr/>
            <p:nvPr/>
          </p:nvSpPr>
          <p:spPr bwMode="auto">
            <a:xfrm>
              <a:off x="738995" y="4986953"/>
              <a:ext cx="10632638" cy="135850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884909" y="5060436"/>
              <a:ext cx="104090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开单体色彩水彩</a:t>
              </a:r>
              <a:r>
                <a:rPr lang="zh-CN" altLang="en-US" sz="1600" b="1">
                  <a:solidFill>
                    <a:schemeClr val="bg1"/>
                  </a:solidFill>
                </a:rPr>
                <a:t>静物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作品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开单体色彩水彩静物作品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38996" y="1224469"/>
            <a:ext cx="1067443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/>
              <a:t>在创作的过程中，需要理解色调的含义并把握色调的重要性。色调即色彩 的调子，它反映了绘画作品中画面色彩的总体倾向。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色调可从色相、明度、冷 暖、纯度等角度进行分类。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从色相的角度，可分为红色调、黄色调、绿色调、 紫色调等；从明度的角度，可分为明色调、暗色调、中间色调；从冷暖的角 度，可分为暖色调、冷色调、中性色调；从纯度的角度，可分为高纯度色调、 灰度色调。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由此可见，色调是画面整体色彩的呈现，是绘画作品写生的核心要素，我们在创作的过程中需要时刻谨记统一画面色调。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、水彩静物组合写生步骤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41457" t="28789" r="39644" b="45446"/>
          <a:stretch>
            <a:fillRect/>
          </a:stretch>
        </p:blipFill>
        <p:spPr>
          <a:xfrm>
            <a:off x="3471136" y="2610714"/>
            <a:ext cx="5210151" cy="293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673294"/>
            <a:ext cx="5220369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首先</a:t>
            </a:r>
            <a:r>
              <a:rPr lang="zh-CN" altLang="en-US" sz="1400"/>
              <a:t>，注意静物组合的摆放应平稳、均衡、统一、变化。其次，根据摆放的静物组合进行认真观察和饱满构图。要求使用铅笔轻轻起稿，力求表现出较强的视觉冲击力，尽可能不要重复下笔，避免修改时造成纸张磨损，以呈现一 定的</a:t>
            </a:r>
            <a:r>
              <a:rPr lang="zh-CN" altLang="en-US" sz="1400"/>
              <a:t>形式</a:t>
            </a:r>
            <a:r>
              <a:rPr lang="zh-CN" altLang="en-US" sz="1400" smtClean="0"/>
              <a:t>美感。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33474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、观察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构图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673294"/>
            <a:ext cx="517055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使用水彩颜料铺大体色时，控水需充沛，用笔需适宜，快速铺出主体物 白菜及辣椒、萝卜、鸡蛋的基本色调。物体间既要注意色彩的对比，又要兼顾色调的</a:t>
            </a:r>
            <a:r>
              <a:rPr lang="zh-CN" altLang="en-US" sz="1400"/>
              <a:t>整体</a:t>
            </a:r>
            <a:r>
              <a:rPr lang="zh-CN" altLang="en-US" sz="1400" smtClean="0"/>
              <a:t>安排。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33474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、铺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大体色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40365" t="20443" r="38127" b="52145"/>
          <a:stretch>
            <a:fillRect/>
          </a:stretch>
        </p:blipFill>
        <p:spPr>
          <a:xfrm>
            <a:off x="1124626" y="3490019"/>
            <a:ext cx="4405207" cy="24777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40365" t="54745" r="38127" b="17843"/>
          <a:stretch>
            <a:fillRect/>
          </a:stretch>
        </p:blipFill>
        <p:spPr>
          <a:xfrm>
            <a:off x="6557897" y="3490019"/>
            <a:ext cx="4405207" cy="247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764734"/>
            <a:ext cx="10755129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深入刻画环节，应注意在刻画暗部和背景时用水多、色彩相对简单，在刻 画亮部和主体物时用水少、色彩相对丰富强烈。尤其是在进行物体投影的刻画时，需特别注意主体物的投影要画得重一些，视觉中心的投影相对更重一些， 其他次要物体的投影则可以处理得轻一些。总之，在创作的过程中，需持续和 反复调整物体与物体、物体与投影、物体与空间之间的关系。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谨记，水彩画的 深入刻画遍数不宜过多，整体画三四遍即可，有的暗部及局部可趁湿着色，一 遍盖过。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42618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42556" t="33321" r="40446" b="45212"/>
          <a:stretch>
            <a:fillRect/>
          </a:stretch>
        </p:blipFill>
        <p:spPr>
          <a:xfrm>
            <a:off x="4348480" y="3763328"/>
            <a:ext cx="3995420" cy="22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75512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正确</a:t>
            </a:r>
            <a:r>
              <a:rPr lang="zh-CN" altLang="en-US" sz="1400"/>
              <a:t>的作画步骤是顺利达到画面预期艺术效果的有力保障，持续调整是为了让画面呈现出更加统一的视觉效果。在这一步中，作为创作者必须有大局观，不仅要对整体色调有所把控，还要突出个人风格，进而形成浑然天成的</a:t>
            </a:r>
            <a:r>
              <a:rPr lang="zh-CN" altLang="en-US" sz="1400" smtClean="0"/>
              <a:t>水彩画效果。</a:t>
            </a:r>
            <a:endParaRPr lang="en-US" altLang="zh-CN" sz="1400" smtClean="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1097" t="33513" r="38818" b="40766"/>
          <a:stretch>
            <a:fillRect/>
          </a:stretch>
        </p:blipFill>
        <p:spPr>
          <a:xfrm>
            <a:off x="848663" y="3165594"/>
            <a:ext cx="4353958" cy="24485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8662" y="5958037"/>
            <a:ext cx="4353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王红岩</a:t>
            </a:r>
            <a:endParaRPr lang="zh-CN" altLang="en-US" sz="1400"/>
          </a:p>
        </p:txBody>
      </p:sp>
      <p:grpSp>
        <p:nvGrpSpPr>
          <p:cNvPr id="10" name="组合 9"/>
          <p:cNvGrpSpPr/>
          <p:nvPr/>
        </p:nvGrpSpPr>
        <p:grpSpPr>
          <a:xfrm>
            <a:off x="5297214" y="4596130"/>
            <a:ext cx="6421819" cy="1358503"/>
            <a:chOff x="738996" y="4986953"/>
            <a:chExt cx="6371660" cy="1358503"/>
          </a:xfrm>
        </p:grpSpPr>
        <p:sp>
          <p:nvSpPr>
            <p:cNvPr id="11" name="稻壳儿搜索【幻雨工作室】_8"/>
            <p:cNvSpPr/>
            <p:nvPr/>
          </p:nvSpPr>
          <p:spPr bwMode="auto">
            <a:xfrm>
              <a:off x="738996" y="4986953"/>
              <a:ext cx="6371660" cy="135850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2" name="矩形 11"/>
            <p:cNvSpPr/>
            <p:nvPr/>
          </p:nvSpPr>
          <p:spPr>
            <a:xfrm>
              <a:off x="884909" y="5060436"/>
              <a:ext cx="610054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．以瓜果类静物组合为主体物，创作一幅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4 </a:t>
              </a:r>
              <a:r>
                <a:rPr lang="zh-CN" altLang="en-US" sz="1600" b="1">
                  <a:solidFill>
                    <a:schemeClr val="bg1"/>
                  </a:solidFill>
                </a:rPr>
                <a:t>开水彩静物</a:t>
              </a:r>
              <a:r>
                <a:rPr lang="zh-CN" altLang="en-US" sz="1600" b="1">
                  <a:solidFill>
                    <a:schemeClr val="bg1"/>
                  </a:solidFill>
                </a:rPr>
                <a:t>组合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作品。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．以蔬菜类静物组合为主体物，创作一幅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4 </a:t>
              </a:r>
              <a:r>
                <a:rPr lang="zh-CN" altLang="en-US" sz="1600" b="1">
                  <a:solidFill>
                    <a:schemeClr val="bg1"/>
                  </a:solidFill>
                </a:rPr>
                <a:t>开水彩静物</a:t>
              </a:r>
              <a:r>
                <a:rPr lang="zh-CN" altLang="en-US" sz="1600" b="1">
                  <a:solidFill>
                    <a:schemeClr val="bg1"/>
                  </a:solidFill>
                </a:rPr>
                <a:t>组合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937323" y="4169259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水彩单体单色写生步骤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937324" y="4639123"/>
            <a:ext cx="3876414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水彩</a:t>
            </a:r>
            <a:r>
              <a:rPr lang="zh-CN" altLang="en-US"/>
              <a:t>单体色彩</a:t>
            </a:r>
            <a:r>
              <a:rPr lang="zh-CN" altLang="en-US"/>
              <a:t>写生</a:t>
            </a:r>
            <a:r>
              <a:rPr lang="zh-CN" altLang="en-US" smtClean="0"/>
              <a:t>步骤</a:t>
            </a:r>
            <a:endParaRPr lang="en-US" altLang="zh-CN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937324" y="5108987"/>
            <a:ext cx="3587778" cy="4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水彩静物组合写生步骤 </a:t>
            </a:r>
            <a:endParaRPr lang="en-US" altLang="zh-CN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5878532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sz="4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静物写生训练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1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幅</a:t>
            </a:r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图回答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 flipH="1">
            <a:off x="738997" y="4077443"/>
            <a:ext cx="264007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罐子白菜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甘兴义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3370144" y="4077442"/>
            <a:ext cx="264007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白罐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王红岩 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5992363" y="4077441"/>
            <a:ext cx="264007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砂锅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甘兴义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 flipH="1">
            <a:off x="8632439" y="4077441"/>
            <a:ext cx="264007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牛头</a:t>
            </a:r>
            <a:r>
              <a:rPr lang="en-US" altLang="zh-CN" sz="1400"/>
              <a:t>》</a:t>
            </a:r>
            <a:r>
              <a:rPr lang="zh-CN" altLang="en-US" sz="1400"/>
              <a:t>水彩画 </a:t>
            </a:r>
            <a:r>
              <a:rPr lang="en-US" altLang="zh-CN" sz="1400"/>
              <a:t>/ </a:t>
            </a:r>
            <a:r>
              <a:rPr lang="zh-CN" altLang="en-US" sz="1400"/>
              <a:t>甘兴义</a:t>
            </a:r>
            <a:endParaRPr lang="en-US" altLang="zh-CN" sz="1400" dirty="0"/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738998" y="5021740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请对以上四幅水彩静物作品进行赏析，总结水彩静物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写生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的特点。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738998" y="5530281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在水彩静物写生中，如何把握水分与色彩之间的关系？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 flipH="1">
            <a:off x="738996" y="6038822"/>
            <a:ext cx="1095365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请拿出一张不小于 </a:t>
            </a:r>
            <a:r>
              <a:rPr lang="en-US" altLang="zh-CN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A4 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的水彩纸进行色彩的纯度练习，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水分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与色彩之间的关系。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36507" t="40709" r="50632" b="42434"/>
          <a:stretch>
            <a:fillRect/>
          </a:stretch>
        </p:blipFill>
        <p:spPr>
          <a:xfrm>
            <a:off x="747926" y="2373540"/>
            <a:ext cx="2622218" cy="1474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/>
          <a:srcRect l="52436" t="40709" r="34703" b="42434"/>
          <a:stretch>
            <a:fillRect/>
          </a:stretch>
        </p:blipFill>
        <p:spPr>
          <a:xfrm>
            <a:off x="3420961" y="2373540"/>
            <a:ext cx="2622218" cy="14744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/>
          <a:srcRect l="36263" t="46039" r="50500" b="36676"/>
          <a:stretch>
            <a:fillRect/>
          </a:stretch>
        </p:blipFill>
        <p:spPr>
          <a:xfrm>
            <a:off x="6088759" y="2370683"/>
            <a:ext cx="2631975" cy="14801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l="51487" t="46039" r="33764" b="36676"/>
          <a:stretch>
            <a:fillRect/>
          </a:stretch>
        </p:blipFill>
        <p:spPr>
          <a:xfrm>
            <a:off x="8751212" y="2286228"/>
            <a:ext cx="2932463" cy="164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997" y="1856174"/>
            <a:ext cx="10583999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水彩</a:t>
            </a:r>
            <a:r>
              <a:rPr lang="zh-CN" altLang="en-US" sz="1400"/>
              <a:t>单体单色写生的作用是运用水彩工具、材料和方法，用一种色彩加黑色或水调出各种明暗层次的色彩推移效果，以表现出写生对象的外形、体积、 空间感和质感，以及明、暗、灰面的纯度变化。水彩单体单色写生的主色与水 粉单体单色写生的主色类似，但也不一定只用一色，可加入黑色来降低纯度。</a:t>
            </a:r>
            <a:endParaRPr lang="zh-CN" altLang="en-US" sz="1400"/>
          </a:p>
        </p:txBody>
      </p:sp>
      <p:sp>
        <p:nvSpPr>
          <p:cNvPr id="16" name="矩形 15"/>
          <p:cNvSpPr/>
          <p:nvPr/>
        </p:nvSpPr>
        <p:spPr>
          <a:xfrm>
            <a:off x="3868876" y="6073651"/>
            <a:ext cx="4811919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mtClean="0"/>
              <a:t>写生</a:t>
            </a:r>
            <a:r>
              <a:rPr lang="zh-CN" altLang="en-US" sz="1400"/>
              <a:t>图例</a:t>
            </a:r>
            <a:endParaRPr lang="zh-CN" altLang="en-US" sz="1400"/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、水彩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单体单色写生步骤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8975" t="43573" r="36810" b="31425"/>
          <a:stretch>
            <a:fillRect/>
          </a:stretch>
        </p:blipFill>
        <p:spPr>
          <a:xfrm>
            <a:off x="4043680" y="3365818"/>
            <a:ext cx="4737100" cy="266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220369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铅笔轻画出物体轮廓，注意构图</a:t>
            </a:r>
            <a:r>
              <a:rPr lang="zh-CN" altLang="en-US" sz="1400"/>
              <a:t>均衡</a:t>
            </a:r>
            <a:r>
              <a:rPr lang="zh-CN" altLang="en-US" sz="1400" smtClean="0"/>
              <a:t>饱满。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、构图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856174"/>
            <a:ext cx="517055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运用</a:t>
            </a:r>
            <a:r>
              <a:rPr lang="zh-CN" altLang="en-US" sz="1400"/>
              <a:t>深蓝色加黑色画出萝卜大致的体积关系，注意亮部纯度高、暗</a:t>
            </a:r>
            <a:r>
              <a:rPr lang="zh-CN" altLang="en-US" sz="1400"/>
              <a:t>部</a:t>
            </a:r>
            <a:r>
              <a:rPr lang="zh-CN" altLang="en-US" sz="1400" smtClean="0"/>
              <a:t>纯度低。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大明暗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9010" t="49380" r="36990" b="20534"/>
          <a:stretch>
            <a:fillRect/>
          </a:stretch>
        </p:blipFill>
        <p:spPr>
          <a:xfrm>
            <a:off x="6669490" y="3246931"/>
            <a:ext cx="4478714" cy="2519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39117" t="27636" r="36819" b="41555"/>
          <a:stretch>
            <a:fillRect/>
          </a:stretch>
        </p:blipFill>
        <p:spPr>
          <a:xfrm>
            <a:off x="983326" y="3273282"/>
            <a:ext cx="4385206" cy="246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688534"/>
            <a:ext cx="522036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深入刻画环节，注意表现萝卜的结构细节，用笔要轻松、用色</a:t>
            </a:r>
            <a:r>
              <a:rPr lang="zh-CN" altLang="en-US" sz="1400"/>
              <a:t>要</a:t>
            </a:r>
            <a:r>
              <a:rPr lang="zh-CN" altLang="en-US" sz="1400" smtClean="0"/>
              <a:t>准确。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34998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688534"/>
            <a:ext cx="517055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注意</a:t>
            </a:r>
            <a:r>
              <a:rPr lang="zh-CN" altLang="en-US" sz="1400"/>
              <a:t>从远处观察，使之更加整体突出、</a:t>
            </a:r>
            <a:r>
              <a:rPr lang="zh-CN" altLang="en-US" sz="1400"/>
              <a:t>细节</a:t>
            </a:r>
            <a:r>
              <a:rPr lang="zh-CN" altLang="en-US" sz="1400" smtClean="0"/>
              <a:t>深入。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34998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9146" t="28512" r="36834" b="42477"/>
          <a:stretch>
            <a:fillRect/>
          </a:stretch>
        </p:blipFill>
        <p:spPr>
          <a:xfrm>
            <a:off x="1233333" y="2694483"/>
            <a:ext cx="3743030" cy="21050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40513" t="42623" r="38293" b="31980"/>
          <a:stretch>
            <a:fillRect/>
          </a:stretch>
        </p:blipFill>
        <p:spPr>
          <a:xfrm>
            <a:off x="6821659" y="2685909"/>
            <a:ext cx="3772770" cy="2122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38996" y="5234678"/>
            <a:ext cx="10632636" cy="1268126"/>
            <a:chOff x="738995" y="5083888"/>
            <a:chExt cx="10554965" cy="2106023"/>
          </a:xfrm>
        </p:grpSpPr>
        <p:sp>
          <p:nvSpPr>
            <p:cNvPr id="17" name="稻壳儿搜索【幻雨工作室】_8"/>
            <p:cNvSpPr/>
            <p:nvPr/>
          </p:nvSpPr>
          <p:spPr bwMode="auto">
            <a:xfrm>
              <a:off x="738995" y="5083888"/>
              <a:ext cx="10554964" cy="210602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8" name="矩形 17"/>
            <p:cNvSpPr/>
            <p:nvPr/>
          </p:nvSpPr>
          <p:spPr>
            <a:xfrm>
              <a:off x="884909" y="5140833"/>
              <a:ext cx="10409051" cy="1993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开单体单色水彩静物</a:t>
              </a:r>
              <a:r>
                <a:rPr lang="zh-CN" altLang="en-US" sz="1600" b="1">
                  <a:solidFill>
                    <a:schemeClr val="bg1"/>
                  </a:solidFill>
                </a:rPr>
                <a:t>作品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。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开单体单色水彩静物作品。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997" y="1856174"/>
            <a:ext cx="1058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水彩</a:t>
            </a:r>
            <a:r>
              <a:rPr lang="zh-CN" altLang="en-US" sz="1400"/>
              <a:t>单体色彩写生训练相对简单高效，不需要过多考虑多种物体的色彩变 化。在写生对象和画纸的选择上，水彩单体色彩写生与水粉单体色彩写生类似。</a:t>
            </a:r>
            <a:endParaRPr lang="zh-CN" altLang="en-US" sz="1400"/>
          </a:p>
        </p:txBody>
      </p:sp>
      <p:sp>
        <p:nvSpPr>
          <p:cNvPr id="16" name="矩形 15"/>
          <p:cNvSpPr/>
          <p:nvPr/>
        </p:nvSpPr>
        <p:spPr>
          <a:xfrm>
            <a:off x="3625036" y="6073651"/>
            <a:ext cx="4811919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mtClean="0"/>
              <a:t>写生</a:t>
            </a:r>
            <a:r>
              <a:rPr lang="zh-CN" altLang="en-US" sz="1400"/>
              <a:t>图例</a:t>
            </a:r>
            <a:endParaRPr lang="zh-CN" altLang="en-US" sz="1400"/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、水彩单体色彩写生步骤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45083" t="42730" r="42992" b="30306"/>
          <a:stretch>
            <a:fillRect/>
          </a:stretch>
        </p:blipFill>
        <p:spPr>
          <a:xfrm>
            <a:off x="4790482" y="3798260"/>
            <a:ext cx="2481023" cy="139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22036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铅笔轻画出辣椒的轮廓，用笔要轻，以免伤到画纸，注意构图均衡饱满。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、构图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856174"/>
            <a:ext cx="517055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较浅色画出辣椒的整体色彩，高光的部分要空出，注意亮部、暗部的色彩 对比，色彩的水分要大些，力求色彩概括简单、用</a:t>
            </a:r>
            <a:r>
              <a:rPr lang="zh-CN" altLang="en-US" sz="1400"/>
              <a:t>笔</a:t>
            </a:r>
            <a:r>
              <a:rPr lang="zh-CN" altLang="en-US" sz="1400" smtClean="0"/>
              <a:t>一气呵成。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大体色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9841" t="18611" r="37848" b="53235"/>
          <a:stretch>
            <a:fillRect/>
          </a:stretch>
        </p:blipFill>
        <p:spPr>
          <a:xfrm>
            <a:off x="1124626" y="3255184"/>
            <a:ext cx="4449109" cy="25025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41324" t="15931" r="39517" b="59358"/>
          <a:stretch>
            <a:fillRect/>
          </a:stretch>
        </p:blipFill>
        <p:spPr>
          <a:xfrm>
            <a:off x="6707873" y="3282171"/>
            <a:ext cx="4353013" cy="24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水彩静物写生训练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22036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深入刻画环节，要加强亮、暗色彩关系及整体色调，注意辣椒的</a:t>
            </a:r>
            <a:r>
              <a:rPr lang="zh-CN" altLang="en-US" sz="1400"/>
              <a:t>虚实</a:t>
            </a:r>
            <a:r>
              <a:rPr lang="zh-CN" altLang="en-US" sz="1400" smtClean="0"/>
              <a:t>变化。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856174"/>
            <a:ext cx="517055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调整完成环节，除统一作品的整体色调外，还需要重点刻画</a:t>
            </a:r>
            <a:r>
              <a:rPr lang="zh-CN" altLang="en-US" sz="1400"/>
              <a:t>辣椒</a:t>
            </a:r>
            <a:r>
              <a:rPr lang="zh-CN" altLang="en-US" sz="1400"/>
              <a:t>花梗和花萼的细微色彩变化，使其前后关系、主次关系得当，色调明确统一。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41324" t="59677" r="39517" b="16092"/>
          <a:stretch>
            <a:fillRect/>
          </a:stretch>
        </p:blipFill>
        <p:spPr>
          <a:xfrm>
            <a:off x="907232" y="3295938"/>
            <a:ext cx="4865366" cy="27362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l="40918" t="20339" r="38737" b="54807"/>
          <a:stretch>
            <a:fillRect/>
          </a:stretch>
        </p:blipFill>
        <p:spPr>
          <a:xfrm>
            <a:off x="6350920" y="3233063"/>
            <a:ext cx="5052378" cy="284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jcyMzk3ZmVlODIzNTI2MDkyOWE5MjE1ZTA3YTQ3Z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演示</Application>
  <PresentationFormat>宽屏</PresentationFormat>
  <Paragraphs>148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第三章 水彩画写生训练</vt:lpstr>
      <vt:lpstr>第二节 水彩静物写生训练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320</cp:revision>
  <dcterms:created xsi:type="dcterms:W3CDTF">2021-08-29T14:09:00Z</dcterms:created>
  <dcterms:modified xsi:type="dcterms:W3CDTF">2025-05-21T07:31:47Z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ED594BB50C9C498AAA85A338EF1FCD07_12</vt:lpwstr>
  </property>
  <property fmtid="{D5CDD505-2E9C-101B-9397-08002B2CF9AE}" pid="3" name="KSOProductBuildVer">
    <vt:lpwstr>2052-12.1.0.20784</vt:lpwstr>
  </property>
</Properties>
</file>