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430" r:id="rId3"/>
    <p:sldId id="424" r:id="rId4"/>
    <p:sldId id="413" r:id="rId5"/>
    <p:sldId id="435" r:id="rId6"/>
    <p:sldId id="433" r:id="rId7"/>
    <p:sldId id="434" r:id="rId8"/>
    <p:sldId id="432" r:id="rId9"/>
    <p:sldId id="436" r:id="rId10"/>
    <p:sldId id="437" r:id="rId11"/>
    <p:sldId id="438" r:id="rId12"/>
    <p:sldId id="439" r:id="rId13"/>
    <p:sldId id="441" r:id="rId14"/>
    <p:sldId id="443" r:id="rId15"/>
    <p:sldId id="442" r:id="rId16"/>
    <p:sldId id="422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9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5D8"/>
    <a:srgbClr val="E8C5A8"/>
    <a:srgbClr val="7A2E1C"/>
    <a:srgbClr val="93CFD0"/>
    <a:srgbClr val="B76115"/>
    <a:srgbClr val="F6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84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634" y="206"/>
      </p:cViewPr>
      <p:guideLst>
        <p:guide orient="horz" pos="2196"/>
        <p:guide pos="39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F290C-23B1-4D18-B6D9-BAF99786B2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485A0-B4AB-4AFE-8F90-CA09D2C830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9D15D-85EB-4FBE-92B0-0CDA9964B7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8F2F-DDE6-4E9C-A3C4-E9EB6CFB4D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image" Target="../media/image6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8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4.xml"/><Relationship Id="rId7" Type="http://schemas.openxmlformats.org/officeDocument/2006/relationships/image" Target="../media/image8.png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0.xml"/><Relationship Id="rId7" Type="http://schemas.openxmlformats.org/officeDocument/2006/relationships/image" Target="../media/image11.png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664" y="0"/>
            <a:ext cx="12186285" cy="68580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110373" y="3571846"/>
            <a:ext cx="1397000" cy="1422400"/>
          </a:xfrm>
          <a:prstGeom prst="ellipse">
            <a:avLst/>
          </a:prstGeom>
          <a:solidFill>
            <a:srgbClr val="E8C5A8">
              <a:alpha val="2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17561" y="1428453"/>
            <a:ext cx="7556877" cy="2677656"/>
          </a:xfr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第</a:t>
            </a:r>
            <a:r>
              <a:rPr lang="zh-CN" altLang="en-US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二</a:t>
            </a:r>
            <a:r>
              <a:rPr lang="zh-CN" altLang="en-US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章</a:t>
            </a:r>
            <a:br>
              <a:rPr lang="en-US" altLang="zh-CN" sz="80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</a:br>
            <a:r>
              <a:rPr lang="zh-CN" altLang="en-US" sz="8000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水粉画</a:t>
            </a:r>
            <a:r>
              <a:rPr lang="zh-CN" altLang="en-US" sz="80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写生训练</a:t>
            </a:r>
            <a:endParaRPr lang="zh-CN" altLang="en-US" sz="8000" b="1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1757" y="4897425"/>
            <a:ext cx="3674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演讲者：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xxx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      </a:t>
            </a:r>
            <a:r>
              <a:rPr lang="zh-CN" altLang="en-US" sz="1600" dirty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时间</a:t>
            </a:r>
            <a:r>
              <a:rPr lang="zh-CN" altLang="en-US" sz="16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：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2024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年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9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月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6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日</a:t>
            </a:r>
            <a:endParaRPr lang="zh-CN" altLang="en-US" sz="1600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4800580" y="-50800"/>
            <a:ext cx="379412" cy="4410075"/>
            <a:chOff x="6534364" y="0"/>
            <a:chExt cx="222606" cy="2363056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534364" y="0"/>
              <a:ext cx="0" cy="2363056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646133" y="0"/>
              <a:ext cx="0" cy="1533690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756970" y="0"/>
              <a:ext cx="0" cy="1181528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 bwMode="auto">
          <a:xfrm>
            <a:off x="6302355" y="254000"/>
            <a:ext cx="111125" cy="1385888"/>
            <a:chOff x="8157681" y="0"/>
            <a:chExt cx="111381" cy="1385529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8216553" y="0"/>
              <a:ext cx="0" cy="1264910"/>
            </a:xfrm>
            <a:prstGeom prst="line">
              <a:avLst/>
            </a:prstGeom>
            <a:ln>
              <a:solidFill>
                <a:srgbClr val="B1C5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8157681" y="1274433"/>
              <a:ext cx="111381" cy="111096"/>
            </a:xfrm>
            <a:prstGeom prst="ellipse">
              <a:avLst/>
            </a:prstGeom>
            <a:noFill/>
            <a:ln>
              <a:solidFill>
                <a:srgbClr val="B1C5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latin typeface="方正仿宋简体" panose="02010601030101010101" charset="-122"/>
                <a:ea typeface="方正仿宋简体" panose="02010601030101010101" charset="-122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6732567" y="1109663"/>
            <a:ext cx="298450" cy="300037"/>
          </a:xfrm>
          <a:prstGeom prst="ellipse">
            <a:avLst/>
          </a:prstGeom>
          <a:solidFill>
            <a:srgbClr val="E8C5A8">
              <a:alpha val="58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290836" y="3317596"/>
            <a:ext cx="195263" cy="21590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194257" y="3721584"/>
            <a:ext cx="300037" cy="29845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pic>
        <p:nvPicPr>
          <p:cNvPr id="22" name="组合 5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7261" y="-190500"/>
            <a:ext cx="190500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39"/>
          <p:cNvSpPr txBox="1"/>
          <p:nvPr/>
        </p:nvSpPr>
        <p:spPr>
          <a:xfrm>
            <a:off x="3091695" y="4237825"/>
            <a:ext cx="600860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美术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是一门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艺术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，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 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一种创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想，是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把心中想的东西画出来。</a:t>
            </a:r>
            <a:endParaRPr lang="zh-CN" altLang="en-US" sz="1400">
              <a:solidFill>
                <a:srgbClr val="7A2E1C"/>
              </a:solidFill>
              <a:latin typeface="思源黑体 Light" pitchFamily="34" charset="-122"/>
              <a:ea typeface="思源黑体 Light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  <p:bldP spid="20" grpId="0" animBg="1"/>
      <p:bldP spid="21" grpId="0" bldLvl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392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水粉静物写生训练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grpSp>
        <p:nvGrpSpPr>
          <p:cNvPr id="15" name="组合 14"/>
          <p:cNvGrpSpPr/>
          <p:nvPr/>
        </p:nvGrpSpPr>
        <p:grpSpPr>
          <a:xfrm>
            <a:off x="738997" y="3906591"/>
            <a:ext cx="10710881" cy="1358503"/>
            <a:chOff x="738995" y="4986953"/>
            <a:chExt cx="10632638" cy="1358503"/>
          </a:xfrm>
        </p:grpSpPr>
        <p:sp>
          <p:nvSpPr>
            <p:cNvPr id="19" name="稻壳儿搜索【幻雨工作室】_8"/>
            <p:cNvSpPr/>
            <p:nvPr/>
          </p:nvSpPr>
          <p:spPr bwMode="auto">
            <a:xfrm>
              <a:off x="738995" y="4986953"/>
              <a:ext cx="10632638" cy="1358503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rgbClr val="93CFD0"/>
            </a:solidFill>
            <a:ln w="9525" cap="flat">
              <a:noFill/>
              <a:miter lim="800000"/>
            </a:ln>
            <a:effectLst/>
            <a:scene3d>
              <a:camera prst="orthographicFront"/>
              <a:lightRig rig="chilly" dir="t">
                <a:rot lat="0" lon="0" rev="0"/>
              </a:lightRig>
            </a:scene3d>
            <a:sp3d/>
          </p:spPr>
          <p:txBody>
            <a:bodyPr lIns="0" tIns="0" rIns="0" bIns="0" anchor="ctr"/>
            <a:lstStyle/>
            <a:p>
              <a:pPr algn="ctr" fontAlgn="auto">
                <a:lnSpc>
                  <a:spcPct val="130000"/>
                </a:lnSpc>
              </a:pPr>
              <a:endParaRPr lang="bg-BG" noProof="1"/>
            </a:p>
          </p:txBody>
        </p:sp>
        <p:sp>
          <p:nvSpPr>
            <p:cNvPr id="22" name="矩形 21"/>
            <p:cNvSpPr/>
            <p:nvPr/>
          </p:nvSpPr>
          <p:spPr>
            <a:xfrm>
              <a:off x="884909" y="5060436"/>
              <a:ext cx="10409051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bg1"/>
                  </a:solidFill>
                </a:rPr>
                <a:t>作业 </a:t>
              </a:r>
              <a:r>
                <a:rPr lang="zh-CN" altLang="en-US" sz="1600" b="1" smtClean="0">
                  <a:solidFill>
                    <a:schemeClr val="bg1"/>
                  </a:solidFill>
                </a:rPr>
                <a:t>：</a:t>
              </a:r>
              <a:endParaRPr lang="en-US" altLang="zh-CN" sz="1600" b="1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b="1" smtClean="0">
                  <a:solidFill>
                    <a:schemeClr val="bg1"/>
                  </a:solidFill>
                </a:rPr>
                <a:t>1</a:t>
              </a:r>
              <a:r>
                <a:rPr lang="zh-CN" altLang="en-US" sz="1600" b="1">
                  <a:solidFill>
                    <a:schemeClr val="bg1"/>
                  </a:solidFill>
                </a:rPr>
                <a:t>．以瓜果类静物为主体物，创作一幅 </a:t>
              </a:r>
              <a:r>
                <a:rPr lang="en-US" altLang="zh-CN" sz="1600" b="1">
                  <a:solidFill>
                    <a:schemeClr val="bg1"/>
                  </a:solidFill>
                </a:rPr>
                <a:t>8 </a:t>
              </a:r>
              <a:r>
                <a:rPr lang="zh-CN" altLang="en-US" sz="1600" b="1">
                  <a:solidFill>
                    <a:schemeClr val="bg1"/>
                  </a:solidFill>
                </a:rPr>
                <a:t>开单体色彩水粉静物作品</a:t>
              </a:r>
              <a:r>
                <a:rPr lang="zh-CN" altLang="en-US" sz="1600" b="1">
                  <a:solidFill>
                    <a:schemeClr val="bg1"/>
                  </a:solidFill>
                </a:rPr>
                <a:t>。 </a:t>
              </a:r>
              <a:endParaRPr lang="en-US" altLang="zh-CN" sz="1600" b="1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b="1" smtClean="0">
                  <a:solidFill>
                    <a:schemeClr val="bg1"/>
                  </a:solidFill>
                </a:rPr>
                <a:t>2</a:t>
              </a:r>
              <a:r>
                <a:rPr lang="zh-CN" altLang="en-US" sz="1600" b="1">
                  <a:solidFill>
                    <a:schemeClr val="bg1"/>
                  </a:solidFill>
                </a:rPr>
                <a:t>．以蔬菜类静物为主体物，创作一幅 </a:t>
              </a:r>
              <a:r>
                <a:rPr lang="en-US" altLang="zh-CN" sz="1600" b="1">
                  <a:solidFill>
                    <a:schemeClr val="bg1"/>
                  </a:solidFill>
                </a:rPr>
                <a:t>8 </a:t>
              </a:r>
              <a:r>
                <a:rPr lang="zh-CN" altLang="en-US" sz="1600" b="1">
                  <a:solidFill>
                    <a:schemeClr val="bg1"/>
                  </a:solidFill>
                </a:rPr>
                <a:t>开单体色彩水粉静物作品。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738996" y="1224469"/>
            <a:ext cx="10674434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色调</a:t>
            </a:r>
            <a:r>
              <a:rPr lang="zh-CN" altLang="en-US" sz="1400"/>
              <a:t>指的是绘画作品中画面色彩的总体倾向，是整体的色彩效果。</a:t>
            </a:r>
            <a:r>
              <a:rPr lang="zh-CN" altLang="en-US" sz="1400"/>
              <a:t>在</a:t>
            </a:r>
            <a:r>
              <a:rPr lang="zh-CN" altLang="en-US" sz="1400" smtClean="0"/>
              <a:t>大自然</a:t>
            </a:r>
            <a:r>
              <a:rPr lang="zh-CN" altLang="en-US" sz="1400"/>
              <a:t>中，我们经常见到这样一种现象：不同颜色的物体或被笼罩在金色的</a:t>
            </a:r>
            <a:r>
              <a:rPr lang="zh-CN" altLang="en-US" sz="1400"/>
              <a:t>阳光</a:t>
            </a:r>
            <a:r>
              <a:rPr lang="zh-CN" altLang="en-US" sz="1400" smtClean="0"/>
              <a:t>之下</a:t>
            </a:r>
            <a:r>
              <a:rPr lang="zh-CN" altLang="en-US" sz="1400"/>
              <a:t>，或被笼罩在轻纱薄雾似的淡蓝色的月色之下，或被笼罩在秋天迷人</a:t>
            </a:r>
            <a:r>
              <a:rPr lang="zh-CN" altLang="en-US" sz="1400"/>
              <a:t>的</a:t>
            </a:r>
            <a:r>
              <a:rPr lang="zh-CN" altLang="en-US" sz="1400" smtClean="0"/>
              <a:t>金黄色</a:t>
            </a:r>
            <a:r>
              <a:rPr lang="zh-CN" altLang="en-US" sz="1400"/>
              <a:t>之下，或被笼罩在冬天银白色的世界之下。简而言之，在不同光源影响</a:t>
            </a:r>
            <a:r>
              <a:rPr lang="zh-CN" altLang="en-US" sz="1400"/>
              <a:t>下</a:t>
            </a:r>
            <a:r>
              <a:rPr lang="zh-CN" altLang="en-US" sz="1400" smtClean="0"/>
              <a:t>的物体</a:t>
            </a:r>
            <a:r>
              <a:rPr lang="zh-CN" altLang="en-US" sz="1400"/>
              <a:t>，会在不同程度上笼罩着某种色彩，使不同颜色的物体带有同一种</a:t>
            </a:r>
            <a:r>
              <a:rPr lang="zh-CN" altLang="en-US" sz="1400"/>
              <a:t>色彩</a:t>
            </a:r>
            <a:r>
              <a:rPr lang="zh-CN" altLang="en-US" sz="1400" smtClean="0"/>
              <a:t>的倾向</a:t>
            </a:r>
            <a:r>
              <a:rPr lang="zh-CN" altLang="en-US" sz="1400"/>
              <a:t>，这样呈现的色彩现象</a:t>
            </a:r>
            <a:r>
              <a:rPr lang="zh-CN" altLang="en-US" sz="1400"/>
              <a:t>就是</a:t>
            </a:r>
            <a:r>
              <a:rPr lang="zh-CN" altLang="en-US" sz="1400" smtClean="0"/>
              <a:t>色调。</a:t>
            </a:r>
            <a:endParaRPr lang="zh-CN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2723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水粉静物写生训练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7" name="TextBox 47"/>
          <p:cNvSpPr txBox="1">
            <a:spLocks noChangeArrowheads="1"/>
          </p:cNvSpPr>
          <p:nvPr/>
        </p:nvSpPr>
        <p:spPr bwMode="auto">
          <a:xfrm flipH="1">
            <a:off x="738998" y="1517628"/>
            <a:ext cx="782134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三、水粉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静物组合写生步骤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18375" y="6073651"/>
            <a:ext cx="4115675" cy="46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/>
              <a:t>写生图例</a:t>
            </a:r>
            <a:endParaRPr lang="zh-CN" altLang="en-US" sz="140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/>
          <a:srcRect l="36986" t="33248" r="34650" b="27930"/>
          <a:stretch>
            <a:fillRect/>
          </a:stretch>
        </p:blipFill>
        <p:spPr>
          <a:xfrm>
            <a:off x="3481448" y="2616430"/>
            <a:ext cx="5189528" cy="2919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392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水粉静物写生训练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3" name="矩形 22"/>
          <p:cNvSpPr/>
          <p:nvPr/>
        </p:nvSpPr>
        <p:spPr>
          <a:xfrm>
            <a:off x="738998" y="1856174"/>
            <a:ext cx="8089692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/>
              <a:t>画好构图是一幅水粉静物组合作品创作成功的开始。在构图时，要注重通 过对视点高度与角度、物体之间距离的调整，来寻求一种视觉上的舒适感。可以用单色水粉起稿，也可以用铅笔起稿，再用一种单色水粉轻轻地画出物体的暗部和阴影，随后将大体的暗面画出来。</a:t>
            </a:r>
            <a:endParaRPr lang="en-US" sz="1400"/>
          </a:p>
        </p:txBody>
      </p:sp>
      <p:sp>
        <p:nvSpPr>
          <p:cNvPr id="24" name="TextBox 47"/>
          <p:cNvSpPr txBox="1">
            <a:spLocks noChangeArrowheads="1"/>
          </p:cNvSpPr>
          <p:nvPr/>
        </p:nvSpPr>
        <p:spPr bwMode="auto">
          <a:xfrm flipH="1">
            <a:off x="738998" y="151762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一、观察构图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28397" y="4060576"/>
            <a:ext cx="7401756" cy="170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/>
              <a:t>在写生时，首先，从物体的暗部画起，用色需适中，既不要太厚，也不要太薄，力求在纯度和色相上准确把握。其次，注意细节的色彩变化。在画完暗部后，可将大的色块再画一遍，注重物体的中间色协调过渡，接着调整整体的色调关系。再次，找准物体的亮部与暗部的冷暖关系，但不要过分强调。最后， 在铺大色调的过程中，注意不能过于草率或激情，在色彩的运用上要遵循先湿后干、先浅后深、先薄后厚的次序。</a:t>
            </a:r>
            <a:endParaRPr lang="en-US" sz="1400"/>
          </a:p>
        </p:txBody>
      </p:sp>
      <p:sp>
        <p:nvSpPr>
          <p:cNvPr id="14" name="TextBox 47"/>
          <p:cNvSpPr txBox="1">
            <a:spLocks noChangeArrowheads="1"/>
          </p:cNvSpPr>
          <p:nvPr/>
        </p:nvSpPr>
        <p:spPr bwMode="auto">
          <a:xfrm flipH="1">
            <a:off x="3928397" y="3722030"/>
            <a:ext cx="5068794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二、大体着色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/>
          <a:srcRect l="45830" t="57649" r="43796" b="29673"/>
          <a:stretch>
            <a:fillRect/>
          </a:stretch>
        </p:blipFill>
        <p:spPr>
          <a:xfrm>
            <a:off x="9096908" y="1657130"/>
            <a:ext cx="2233245" cy="12560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/>
          <a:srcRect l="35955" t="49480" r="33564" b="11691"/>
          <a:stretch>
            <a:fillRect/>
          </a:stretch>
        </p:blipFill>
        <p:spPr>
          <a:xfrm>
            <a:off x="738998" y="3866170"/>
            <a:ext cx="2975194" cy="167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392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水粉静物写生训练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3" name="矩形 22"/>
          <p:cNvSpPr/>
          <p:nvPr/>
        </p:nvSpPr>
        <p:spPr>
          <a:xfrm>
            <a:off x="738997" y="1993334"/>
            <a:ext cx="5094243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在</a:t>
            </a:r>
            <a:r>
              <a:rPr lang="zh-CN" altLang="en-US" sz="1400"/>
              <a:t>确定画面的基本色调后，就可以进入深入刻画环节。</a:t>
            </a:r>
            <a:endParaRPr lang="zh-CN" altLang="en-US" sz="1400"/>
          </a:p>
          <a:p>
            <a:pPr>
              <a:lnSpc>
                <a:spcPct val="150000"/>
              </a:lnSpc>
            </a:pPr>
            <a:r>
              <a:rPr lang="zh-CN" altLang="en-US" sz="1400"/>
              <a:t>首先，需明确深入刻画的顺序一般是先主后次、先近后远、从实到虚，将各个部分的形体结构、 空间位置、质地感觉、色彩冷暖都细致地描绘出来。</a:t>
            </a:r>
            <a:endParaRPr lang="zh-CN" altLang="en-US" sz="1400"/>
          </a:p>
          <a:p>
            <a:pPr>
              <a:lnSpc>
                <a:spcPct val="150000"/>
              </a:lnSpc>
            </a:pPr>
            <a:r>
              <a:rPr lang="zh-CN" altLang="en-US" sz="1400"/>
              <a:t>其次，在深入刻画局部的过程中，应始终坚持运用反复比较、整体观察的方法，不断将描绘的局部</a:t>
            </a:r>
            <a:r>
              <a:rPr lang="zh-CN" altLang="en-US" sz="1400"/>
              <a:t>同</a:t>
            </a:r>
            <a:r>
              <a:rPr lang="zh-CN" altLang="en-US" sz="1400" smtClean="0"/>
              <a:t>其他</a:t>
            </a:r>
            <a:r>
              <a:rPr lang="zh-CN" altLang="en-US" sz="1400"/>
              <a:t>部分联系起来，持续调整、刻画画面中的各个局部，直到完善并使之成为一 个整体。</a:t>
            </a:r>
            <a:endParaRPr lang="zh-CN" altLang="en-US" sz="1400"/>
          </a:p>
          <a:p>
            <a:pPr>
              <a:lnSpc>
                <a:spcPct val="150000"/>
              </a:lnSpc>
            </a:pPr>
            <a:r>
              <a:rPr lang="zh-CN" altLang="en-US" sz="1400"/>
              <a:t>总之，深入刻画就是进一步塑造细节，突出画面的重点部分。例如， 主要部分要重点刻画，耐心找出主体物所有的色彩、结构、特征的对比关系， 进行适当的夸张处理；次要部分需相对削弱，做到</a:t>
            </a:r>
            <a:r>
              <a:rPr lang="zh-CN" altLang="en-US" sz="1400"/>
              <a:t>主次</a:t>
            </a:r>
            <a:r>
              <a:rPr lang="zh-CN" altLang="en-US" sz="1400" smtClean="0"/>
              <a:t>分明。</a:t>
            </a:r>
            <a:endParaRPr lang="en-US" sz="1400"/>
          </a:p>
        </p:txBody>
      </p:sp>
      <p:sp>
        <p:nvSpPr>
          <p:cNvPr id="24" name="TextBox 47"/>
          <p:cNvSpPr txBox="1">
            <a:spLocks noChangeArrowheads="1"/>
          </p:cNvSpPr>
          <p:nvPr/>
        </p:nvSpPr>
        <p:spPr bwMode="auto">
          <a:xfrm flipH="1">
            <a:off x="738998" y="151762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、深入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刻画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38453" t="26048" r="36586" b="41780"/>
          <a:stretch>
            <a:fillRect/>
          </a:stretch>
        </p:blipFill>
        <p:spPr>
          <a:xfrm>
            <a:off x="6075045" y="2410143"/>
            <a:ext cx="5550535" cy="3121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392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水粉静物写生训练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3" name="矩形 12"/>
          <p:cNvSpPr/>
          <p:nvPr/>
        </p:nvSpPr>
        <p:spPr>
          <a:xfrm>
            <a:off x="4403835" y="2148923"/>
            <a:ext cx="7073462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/>
              <a:t>在对每个局部都进行了刻画之后，可以检查是否有与整体效果不协调的地方，整体的黑白灰关系、虚实关系、前后关系、色彩的冷暖关系等是否得当。</a:t>
            </a:r>
            <a:endParaRPr lang="zh-CN" altLang="en-US" sz="1400"/>
          </a:p>
          <a:p>
            <a:pPr>
              <a:lnSpc>
                <a:spcPct val="150000"/>
              </a:lnSpc>
            </a:pPr>
            <a:r>
              <a:rPr lang="zh-CN" altLang="en-US" sz="1400"/>
              <a:t>如果发现有与整体效果不协调的地方，则必须加以调整。</a:t>
            </a:r>
            <a:endParaRPr lang="zh-CN" altLang="en-US" sz="1400"/>
          </a:p>
          <a:p>
            <a:pPr>
              <a:lnSpc>
                <a:spcPct val="150000"/>
              </a:lnSpc>
            </a:pPr>
            <a:r>
              <a:rPr lang="zh-CN" altLang="en-US" sz="1400"/>
              <a:t>在调整时，既要谨慎又要大胆准确，需要加强的一定要加强，该减弱的也应该弱化，要突出主体物，去掉多余的部分，将所有的局部统一在整体之中，使画面的色彩效果既明亮又协调，做到主次分明、色彩</a:t>
            </a:r>
            <a:r>
              <a:rPr lang="zh-CN" altLang="en-US" sz="1400"/>
              <a:t>丰富</a:t>
            </a:r>
            <a:r>
              <a:rPr lang="zh-CN" altLang="en-US" sz="1400" smtClean="0"/>
              <a:t>统一。</a:t>
            </a:r>
            <a:endParaRPr lang="en-US" sz="1400"/>
          </a:p>
        </p:txBody>
      </p:sp>
      <p:sp>
        <p:nvSpPr>
          <p:cNvPr id="14" name="TextBox 47"/>
          <p:cNvSpPr txBox="1">
            <a:spLocks noChangeArrowheads="1"/>
          </p:cNvSpPr>
          <p:nvPr/>
        </p:nvSpPr>
        <p:spPr bwMode="auto">
          <a:xfrm flipH="1">
            <a:off x="4403835" y="1764657"/>
            <a:ext cx="4593356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 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调整完成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42172" t="38477" r="40193" b="38684"/>
          <a:stretch>
            <a:fillRect/>
          </a:stretch>
        </p:blipFill>
        <p:spPr>
          <a:xfrm>
            <a:off x="738997" y="2059431"/>
            <a:ext cx="3456290" cy="194373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738997" y="4686406"/>
            <a:ext cx="10710881" cy="1358503"/>
            <a:chOff x="738995" y="4986953"/>
            <a:chExt cx="10632638" cy="1358503"/>
          </a:xfrm>
        </p:grpSpPr>
        <p:sp>
          <p:nvSpPr>
            <p:cNvPr id="12" name="稻壳儿搜索【幻雨工作室】_8"/>
            <p:cNvSpPr/>
            <p:nvPr/>
          </p:nvSpPr>
          <p:spPr bwMode="auto">
            <a:xfrm>
              <a:off x="738995" y="4986953"/>
              <a:ext cx="10632638" cy="1358503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rgbClr val="93CFD0"/>
            </a:solidFill>
            <a:ln w="9525" cap="flat">
              <a:noFill/>
              <a:miter lim="800000"/>
            </a:ln>
            <a:effectLst/>
            <a:scene3d>
              <a:camera prst="orthographicFront"/>
              <a:lightRig rig="chilly" dir="t">
                <a:rot lat="0" lon="0" rev="0"/>
              </a:lightRig>
            </a:scene3d>
            <a:sp3d/>
          </p:spPr>
          <p:txBody>
            <a:bodyPr lIns="0" tIns="0" rIns="0" bIns="0" anchor="ctr"/>
            <a:lstStyle/>
            <a:p>
              <a:pPr algn="ctr" fontAlgn="auto">
                <a:lnSpc>
                  <a:spcPct val="130000"/>
                </a:lnSpc>
              </a:pPr>
              <a:endParaRPr lang="bg-BG" noProof="1"/>
            </a:p>
          </p:txBody>
        </p:sp>
        <p:sp>
          <p:nvSpPr>
            <p:cNvPr id="15" name="矩形 14"/>
            <p:cNvSpPr/>
            <p:nvPr/>
          </p:nvSpPr>
          <p:spPr>
            <a:xfrm>
              <a:off x="884909" y="5060436"/>
              <a:ext cx="10409051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bg1"/>
                  </a:solidFill>
                </a:rPr>
                <a:t>作业 </a:t>
              </a:r>
              <a:r>
                <a:rPr lang="zh-CN" altLang="en-US" sz="1600" b="1" smtClean="0">
                  <a:solidFill>
                    <a:schemeClr val="bg1"/>
                  </a:solidFill>
                </a:rPr>
                <a:t>：</a:t>
              </a:r>
              <a:endParaRPr lang="en-US" altLang="zh-CN" sz="1600" b="1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b="1" smtClean="0">
                  <a:solidFill>
                    <a:schemeClr val="bg1"/>
                  </a:solidFill>
                </a:rPr>
                <a:t>1</a:t>
              </a:r>
              <a:r>
                <a:rPr lang="zh-CN" altLang="en-US" sz="1600" b="1">
                  <a:solidFill>
                    <a:schemeClr val="bg1"/>
                  </a:solidFill>
                </a:rPr>
                <a:t>．以瓜果类静物组合为主体物，创作一幅 </a:t>
              </a:r>
              <a:r>
                <a:rPr lang="en-US" altLang="zh-CN" sz="1600" b="1">
                  <a:solidFill>
                    <a:schemeClr val="bg1"/>
                  </a:solidFill>
                </a:rPr>
                <a:t>4 </a:t>
              </a:r>
              <a:r>
                <a:rPr lang="zh-CN" altLang="en-US" sz="1600" b="1">
                  <a:solidFill>
                    <a:schemeClr val="bg1"/>
                  </a:solidFill>
                </a:rPr>
                <a:t>开水粉静物组合</a:t>
              </a:r>
              <a:r>
                <a:rPr lang="zh-CN" altLang="en-US" sz="1600" b="1">
                  <a:solidFill>
                    <a:schemeClr val="bg1"/>
                  </a:solidFill>
                </a:rPr>
                <a:t>作品</a:t>
              </a:r>
              <a:r>
                <a:rPr lang="zh-CN" altLang="en-US" sz="1600" b="1" smtClean="0">
                  <a:solidFill>
                    <a:schemeClr val="bg1"/>
                  </a:solidFill>
                </a:rPr>
                <a:t>。</a:t>
              </a:r>
              <a:endParaRPr lang="en-US" altLang="zh-CN" sz="1600" b="1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b="1">
                  <a:solidFill>
                    <a:schemeClr val="bg1"/>
                  </a:solidFill>
                </a:rPr>
                <a:t>2</a:t>
              </a:r>
              <a:r>
                <a:rPr lang="zh-CN" altLang="en-US" sz="1600" b="1">
                  <a:solidFill>
                    <a:schemeClr val="bg1"/>
                  </a:solidFill>
                </a:rPr>
                <a:t>．以蔬菜类静物组合为主体物，创作一幅 </a:t>
              </a:r>
              <a:r>
                <a:rPr lang="en-US" altLang="zh-CN" sz="1600" b="1">
                  <a:solidFill>
                    <a:schemeClr val="bg1"/>
                  </a:solidFill>
                </a:rPr>
                <a:t>4 </a:t>
              </a:r>
              <a:r>
                <a:rPr lang="zh-CN" altLang="en-US" sz="1600" b="1">
                  <a:solidFill>
                    <a:schemeClr val="bg1"/>
                  </a:solidFill>
                </a:rPr>
                <a:t>开水粉静物组合作品。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184" y="0"/>
            <a:ext cx="12186285" cy="68580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110373" y="3571846"/>
            <a:ext cx="1397000" cy="1422400"/>
          </a:xfrm>
          <a:prstGeom prst="ellipse">
            <a:avLst/>
          </a:prstGeom>
          <a:solidFill>
            <a:srgbClr val="E8C5A8">
              <a:alpha val="2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474127" y="2031424"/>
            <a:ext cx="5243744" cy="1448282"/>
          </a:xfrm>
          <a:noFill/>
        </p:spPr>
        <p:txBody>
          <a:bodyPr wrap="none">
            <a:spAutoFit/>
          </a:bodyPr>
          <a:lstStyle/>
          <a:p>
            <a:r>
              <a:rPr lang="zh-CN" altLang="en-US" sz="96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感谢观看</a:t>
            </a:r>
            <a:endParaRPr lang="zh-CN" altLang="en-US" sz="9600" b="1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1757" y="4897425"/>
            <a:ext cx="3674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演讲者：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xxx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      </a:t>
            </a:r>
            <a:r>
              <a:rPr lang="zh-CN" altLang="en-US" sz="1600" dirty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时间</a:t>
            </a:r>
            <a:r>
              <a:rPr lang="zh-CN" altLang="en-US" sz="16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：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2024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年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9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月</a:t>
            </a:r>
            <a:r>
              <a:rPr lang="en-US" altLang="zh-CN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6</a:t>
            </a:r>
            <a:r>
              <a:rPr lang="zh-CN" altLang="en-US" sz="16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日</a:t>
            </a:r>
            <a:endParaRPr lang="zh-CN" altLang="en-US" sz="1600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4800580" y="-50800"/>
            <a:ext cx="379412" cy="4410075"/>
            <a:chOff x="6534364" y="0"/>
            <a:chExt cx="222606" cy="2363056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534364" y="0"/>
              <a:ext cx="0" cy="2363056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646133" y="0"/>
              <a:ext cx="0" cy="1533690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756970" y="0"/>
              <a:ext cx="0" cy="1181528"/>
            </a:xfrm>
            <a:prstGeom prst="line">
              <a:avLst/>
            </a:prstGeom>
            <a:ln>
              <a:solidFill>
                <a:srgbClr val="B1C5A0">
                  <a:alpha val="26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 bwMode="auto">
          <a:xfrm>
            <a:off x="6302355" y="254000"/>
            <a:ext cx="111125" cy="1385888"/>
            <a:chOff x="8157681" y="0"/>
            <a:chExt cx="111381" cy="1385529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8216553" y="0"/>
              <a:ext cx="0" cy="1264910"/>
            </a:xfrm>
            <a:prstGeom prst="line">
              <a:avLst/>
            </a:prstGeom>
            <a:ln>
              <a:solidFill>
                <a:srgbClr val="B1C5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8157681" y="1274433"/>
              <a:ext cx="111381" cy="111096"/>
            </a:xfrm>
            <a:prstGeom prst="ellipse">
              <a:avLst/>
            </a:prstGeom>
            <a:noFill/>
            <a:ln>
              <a:solidFill>
                <a:srgbClr val="B1C5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latin typeface="方正仿宋简体" panose="02010601030101010101" charset="-122"/>
                <a:ea typeface="方正仿宋简体" panose="02010601030101010101" charset="-122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6732567" y="1109663"/>
            <a:ext cx="298450" cy="300037"/>
          </a:xfrm>
          <a:prstGeom prst="ellipse">
            <a:avLst/>
          </a:prstGeom>
          <a:solidFill>
            <a:srgbClr val="E8C5A8">
              <a:alpha val="58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290836" y="3317596"/>
            <a:ext cx="195263" cy="21590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194257" y="3721584"/>
            <a:ext cx="300037" cy="29845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pic>
        <p:nvPicPr>
          <p:cNvPr id="22" name="组合 5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7261" y="-190500"/>
            <a:ext cx="190500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39"/>
          <p:cNvSpPr txBox="1"/>
          <p:nvPr/>
        </p:nvSpPr>
        <p:spPr>
          <a:xfrm>
            <a:off x="3091695" y="4237825"/>
            <a:ext cx="6008609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美术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是一门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艺术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，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 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一种创</a:t>
            </a:r>
            <a:r>
              <a:rPr lang="zh-CN" altLang="en-US" sz="1400" smtClean="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想，是</a:t>
            </a:r>
            <a:r>
              <a:rPr lang="zh-CN" altLang="en-US" sz="1400">
                <a:solidFill>
                  <a:srgbClr val="7A2E1C"/>
                </a:solidFill>
                <a:latin typeface="思源黑体 Light" pitchFamily="34" charset="-122"/>
                <a:ea typeface="思源黑体 Light" pitchFamily="34" charset="-122"/>
                <a:cs typeface="+mn-ea"/>
                <a:sym typeface="+mn-ea"/>
              </a:rPr>
              <a:t>把心中想的东西画出来。</a:t>
            </a:r>
            <a:endParaRPr lang="zh-CN" altLang="en-US" sz="1400">
              <a:solidFill>
                <a:srgbClr val="7A2E1C"/>
              </a:solidFill>
              <a:latin typeface="思源黑体 Light" pitchFamily="34" charset="-122"/>
              <a:ea typeface="思源黑体 Light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5" grpId="0" bldLvl="0" animBg="1"/>
      <p:bldP spid="20" grpId="0" animBg="1"/>
      <p:bldP spid="21" grpId="0" bldLvl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525102" y="2597634"/>
            <a:ext cx="1397000" cy="1422400"/>
          </a:xfrm>
          <a:prstGeom prst="ellipse">
            <a:avLst/>
          </a:prstGeom>
          <a:solidFill>
            <a:srgbClr val="E8C5A8">
              <a:alpha val="24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/>
          <a:srcRect r="67084" b="25747"/>
          <a:stretch>
            <a:fillRect/>
          </a:stretch>
        </p:blipFill>
        <p:spPr>
          <a:xfrm>
            <a:off x="0" y="465518"/>
            <a:ext cx="1318745" cy="7423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37324" y="2117975"/>
            <a:ext cx="5840060" cy="1902059"/>
          </a:xfr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4400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第</a:t>
            </a:r>
            <a:r>
              <a:rPr lang="zh-CN" altLang="en-US" sz="44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二</a:t>
            </a:r>
            <a:r>
              <a:rPr lang="zh-CN" altLang="en-US" sz="4400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节</a:t>
            </a:r>
            <a:br>
              <a:rPr lang="en-US" altLang="zh-CN" sz="54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</a:br>
            <a:r>
              <a:rPr lang="zh-CN" altLang="en-US" sz="5400" b="1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</a:t>
            </a:r>
            <a:r>
              <a:rPr lang="zh-CN" altLang="en-US" sz="54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静物</a:t>
            </a:r>
            <a:r>
              <a:rPr lang="zh-CN" altLang="en-US" sz="54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写生</a:t>
            </a:r>
            <a:r>
              <a:rPr lang="zh-CN" altLang="en-US" sz="5400" b="1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训练</a:t>
            </a:r>
            <a:endParaRPr lang="zh-CN" altLang="en-US" sz="5400" b="1" dirty="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784160" y="1996197"/>
            <a:ext cx="195263" cy="21590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194257" y="3721584"/>
            <a:ext cx="300037" cy="298450"/>
          </a:xfrm>
          <a:prstGeom prst="ellipse">
            <a:avLst/>
          </a:prstGeom>
          <a:noFill/>
          <a:ln w="19050">
            <a:solidFill>
              <a:srgbClr val="93C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pic>
        <p:nvPicPr>
          <p:cNvPr id="18" name="图片 17" descr="P-10227086-1021525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20451" r="13407"/>
          <a:stretch>
            <a:fillRect/>
          </a:stretch>
        </p:blipFill>
        <p:spPr>
          <a:xfrm rot="16200000">
            <a:off x="6523674" y="980758"/>
            <a:ext cx="6367780" cy="4969510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>
          <a:xfrm>
            <a:off x="6732567" y="1109663"/>
            <a:ext cx="298450" cy="300037"/>
          </a:xfrm>
          <a:prstGeom prst="ellipse">
            <a:avLst/>
          </a:prstGeom>
          <a:solidFill>
            <a:srgbClr val="E8C5A8">
              <a:alpha val="58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方正仿宋简体" panose="02010601030101010101" charset="-122"/>
              <a:ea typeface="方正仿宋简体" panose="02010601030101010101" charset="-122"/>
            </a:endParaRPr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 flipH="1">
            <a:off x="937323" y="4169259"/>
            <a:ext cx="6845467" cy="46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/>
              <a:t>水粉单体单色写生步骤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28" name="TextBox 47"/>
          <p:cNvSpPr txBox="1">
            <a:spLocks noChangeArrowheads="1"/>
          </p:cNvSpPr>
          <p:nvPr/>
        </p:nvSpPr>
        <p:spPr bwMode="auto">
          <a:xfrm flipH="1">
            <a:off x="937324" y="4639123"/>
            <a:ext cx="3466510" cy="50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/>
              <a:t>水粉单体色彩写生步骤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29" name="TextBox 47"/>
          <p:cNvSpPr txBox="1">
            <a:spLocks noChangeArrowheads="1"/>
          </p:cNvSpPr>
          <p:nvPr/>
        </p:nvSpPr>
        <p:spPr bwMode="auto">
          <a:xfrm flipH="1">
            <a:off x="937324" y="5108987"/>
            <a:ext cx="3587778" cy="50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CN" altLang="en-US"/>
              <a:t>水粉静物组合写生步骤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0" grpId="0" animBg="1"/>
      <p:bldP spid="21" grpId="0" bldLvl="0" animBg="1"/>
      <p:bldP spid="2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4223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smtClean="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</a:t>
            </a:r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静物写生训练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 flipH="1">
            <a:off x="738998" y="1624554"/>
            <a:ext cx="7821342" cy="33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smtClean="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观察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以下四幅图（见图 </a:t>
            </a:r>
            <a:r>
              <a:rPr lang="en-US" altLang="zh-CN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1-1 --- 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图 </a:t>
            </a:r>
            <a:r>
              <a:rPr lang="en-US" altLang="zh-CN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1-4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思源黑体 Light" pitchFamily="34" charset="-122"/>
                <a:ea typeface="思源黑体 Light" pitchFamily="34" charset="-122"/>
              </a:rPr>
              <a:t>），回答下列问题。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17" name="TextBox 4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11550" y="4046196"/>
            <a:ext cx="2690466" cy="73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 smtClean="0"/>
              <a:t>1-1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en-US" altLang="zh-CN" sz="1400"/>
              <a:t>《</a:t>
            </a:r>
            <a:r>
              <a:rPr lang="zh-CN" altLang="en-US" sz="1400"/>
              <a:t>水壶与果蔬</a:t>
            </a:r>
            <a:r>
              <a:rPr lang="en-US" altLang="zh-CN" sz="1400"/>
              <a:t>》</a:t>
            </a:r>
            <a:r>
              <a:rPr lang="zh-CN" altLang="en-US" sz="1400"/>
              <a:t>水粉画 </a:t>
            </a:r>
            <a:r>
              <a:rPr lang="en-US" altLang="zh-CN" sz="1400"/>
              <a:t>/ </a:t>
            </a:r>
            <a:r>
              <a:rPr lang="zh-CN" altLang="en-US" sz="1400"/>
              <a:t>王红岩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思源黑体 Light" pitchFamily="34" charset="-122"/>
              <a:ea typeface="思源黑体 Light" pitchFamily="34" charset="-122"/>
            </a:endParaRPr>
          </a:p>
        </p:txBody>
      </p:sp>
      <p:sp>
        <p:nvSpPr>
          <p:cNvPr id="18" name="TextBox 4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3350207" y="4046195"/>
            <a:ext cx="3088613" cy="73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 smtClean="0"/>
              <a:t>2-2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en-US" altLang="zh-CN" sz="1400" smtClean="0"/>
              <a:t>《</a:t>
            </a:r>
            <a:r>
              <a:rPr lang="zh-CN" altLang="en-US" sz="1400"/>
              <a:t>蓝衬布上的静物</a:t>
            </a:r>
            <a:r>
              <a:rPr lang="en-US" altLang="zh-CN" sz="1400"/>
              <a:t>》</a:t>
            </a:r>
            <a:r>
              <a:rPr lang="zh-CN" altLang="en-US" sz="1400"/>
              <a:t>水粉画 </a:t>
            </a:r>
            <a:r>
              <a:rPr lang="en-US" altLang="zh-CN" sz="1400"/>
              <a:t>/ </a:t>
            </a:r>
            <a:r>
              <a:rPr lang="zh-CN" altLang="en-US" sz="1400"/>
              <a:t>胡邦杰 </a:t>
            </a:r>
            <a:endParaRPr lang="en-US" altLang="zh-CN" sz="1400" dirty="0"/>
          </a:p>
        </p:txBody>
      </p:sp>
      <p:sp>
        <p:nvSpPr>
          <p:cNvPr id="19" name="TextBox 4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6296684" y="4046194"/>
            <a:ext cx="2551159" cy="73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 smtClean="0"/>
              <a:t>3 -3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en-US" altLang="zh-CN" sz="1400"/>
              <a:t>《</a:t>
            </a:r>
            <a:r>
              <a:rPr lang="zh-CN" altLang="en-US" sz="1400"/>
              <a:t>菜肴</a:t>
            </a:r>
            <a:r>
              <a:rPr lang="en-US" altLang="zh-CN" sz="1400"/>
              <a:t>》</a:t>
            </a:r>
            <a:r>
              <a:rPr lang="zh-CN" altLang="en-US" sz="1400"/>
              <a:t>水粉画 </a:t>
            </a:r>
            <a:r>
              <a:rPr lang="en-US" altLang="zh-CN" sz="1400"/>
              <a:t>/ </a:t>
            </a:r>
            <a:r>
              <a:rPr lang="zh-CN" altLang="en-US" sz="1400"/>
              <a:t>王红岩</a:t>
            </a:r>
            <a:endParaRPr lang="en-US" altLang="zh-CN" sz="1400" dirty="0"/>
          </a:p>
        </p:txBody>
      </p:sp>
      <p:sp>
        <p:nvSpPr>
          <p:cNvPr id="20" name="TextBox 4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8798273" y="4046193"/>
            <a:ext cx="2770002" cy="73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/>
              <a:t>图 </a:t>
            </a:r>
            <a:r>
              <a:rPr lang="en-US" altLang="zh-CN" sz="1400" smtClean="0"/>
              <a:t>4 -4</a:t>
            </a:r>
            <a:endParaRPr lang="en-US" altLang="zh-CN" sz="1400" smtClean="0"/>
          </a:p>
          <a:p>
            <a:pPr algn="ctr">
              <a:lnSpc>
                <a:spcPct val="150000"/>
              </a:lnSpc>
            </a:pPr>
            <a:r>
              <a:rPr lang="en-US" altLang="zh-CN" sz="1400"/>
              <a:t>《</a:t>
            </a:r>
            <a:r>
              <a:rPr lang="zh-CN" altLang="en-US" sz="1400"/>
              <a:t>蔬菜与瓷瓶</a:t>
            </a:r>
            <a:r>
              <a:rPr lang="en-US" altLang="zh-CN" sz="1400"/>
              <a:t>》</a:t>
            </a:r>
            <a:r>
              <a:rPr lang="zh-CN" altLang="en-US" sz="1400"/>
              <a:t>水粉画 </a:t>
            </a:r>
            <a:r>
              <a:rPr lang="en-US" altLang="zh-CN" sz="1400"/>
              <a:t>/ </a:t>
            </a:r>
            <a:r>
              <a:rPr lang="zh-CN" altLang="en-US" sz="1400"/>
              <a:t>胡邦杰</a:t>
            </a:r>
            <a:endParaRPr lang="en-US" altLang="zh-CN" sz="1400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 l="38671" t="20013" r="49898" b="65743"/>
          <a:stretch>
            <a:fillRect/>
          </a:stretch>
        </p:blipFill>
        <p:spPr>
          <a:xfrm>
            <a:off x="853913" y="2322256"/>
            <a:ext cx="2601980" cy="146304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7"/>
          <a:srcRect l="51877" t="20013" r="36692" b="65743"/>
          <a:stretch>
            <a:fillRect/>
          </a:stretch>
        </p:blipFill>
        <p:spPr>
          <a:xfrm>
            <a:off x="3502084" y="2322256"/>
            <a:ext cx="2601980" cy="146304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7"/>
          <a:srcRect l="39092" t="77929" r="50380" b="8938"/>
          <a:stretch>
            <a:fillRect/>
          </a:stretch>
        </p:blipFill>
        <p:spPr>
          <a:xfrm>
            <a:off x="5961404" y="2322891"/>
            <a:ext cx="2598936" cy="146177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7"/>
          <a:srcRect l="52333" t="77929" r="37139" b="8938"/>
          <a:stretch>
            <a:fillRect/>
          </a:stretch>
        </p:blipFill>
        <p:spPr>
          <a:xfrm>
            <a:off x="8731406" y="2322891"/>
            <a:ext cx="2598936" cy="1461770"/>
          </a:xfrm>
          <a:prstGeom prst="rect">
            <a:avLst/>
          </a:prstGeom>
        </p:spPr>
      </p:pic>
      <p:sp>
        <p:nvSpPr>
          <p:cNvPr id="38" name="TextBox 47"/>
          <p:cNvSpPr txBox="1">
            <a:spLocks noChangeArrowheads="1"/>
          </p:cNvSpPr>
          <p:nvPr/>
        </p:nvSpPr>
        <p:spPr bwMode="auto">
          <a:xfrm flipH="1">
            <a:off x="738998" y="4966844"/>
            <a:ext cx="782134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看看：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按生活中的静物类别划分以上四幅作品，应怎样分类？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47"/>
          <p:cNvSpPr txBox="1">
            <a:spLocks noChangeArrowheads="1"/>
          </p:cNvSpPr>
          <p:nvPr/>
        </p:nvSpPr>
        <p:spPr bwMode="auto">
          <a:xfrm flipH="1">
            <a:off x="738998" y="5475385"/>
            <a:ext cx="782134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想想：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静物怎样摆放才能使画面更和谐，规律是什么？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47"/>
          <p:cNvSpPr txBox="1">
            <a:spLocks noChangeArrowheads="1"/>
          </p:cNvSpPr>
          <p:nvPr/>
        </p:nvSpPr>
        <p:spPr bwMode="auto">
          <a:xfrm flipH="1">
            <a:off x="738998" y="5983926"/>
            <a:ext cx="7821342" cy="33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做做：教师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拿图片或实物让学生进行试画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组合。</a:t>
            </a:r>
            <a:endParaRPr lang="zh-CN" altLang="en-US" sz="1600" b="1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2723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水粉静物写生训练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1" name="矩形 10"/>
          <p:cNvSpPr/>
          <p:nvPr/>
        </p:nvSpPr>
        <p:spPr>
          <a:xfrm>
            <a:off x="738996" y="1962854"/>
            <a:ext cx="6670797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在</a:t>
            </a:r>
            <a:r>
              <a:rPr lang="zh-CN" altLang="en-US" sz="1400"/>
              <a:t>进行水粉静物写生前，先进行水粉单体单色写生训练是非常必要的， 主要目的是了解水粉画写生工具和材料的性能，掌握水粉颜料干湿薄厚</a:t>
            </a:r>
            <a:r>
              <a:rPr lang="zh-CN" altLang="en-US" sz="1400"/>
              <a:t>及</a:t>
            </a:r>
            <a:r>
              <a:rPr lang="zh-CN" altLang="en-US" sz="1400" smtClean="0"/>
              <a:t>明暗</a:t>
            </a:r>
            <a:r>
              <a:rPr lang="zh-CN" altLang="en-US" sz="1400"/>
              <a:t>面的纯度变化</a:t>
            </a:r>
            <a:r>
              <a:rPr lang="zh-CN" altLang="en-US" sz="1400"/>
              <a:t>。 </a:t>
            </a:r>
            <a:endParaRPr lang="en-US" altLang="zh-CN" sz="1400" smtClean="0"/>
          </a:p>
          <a:p>
            <a:pPr>
              <a:lnSpc>
                <a:spcPct val="150000"/>
              </a:lnSpc>
            </a:pPr>
            <a:endParaRPr lang="en-US" altLang="zh-CN" sz="1400" smtClean="0"/>
          </a:p>
        </p:txBody>
      </p:sp>
      <p:sp>
        <p:nvSpPr>
          <p:cNvPr id="7" name="TextBox 47"/>
          <p:cNvSpPr txBox="1">
            <a:spLocks noChangeArrowheads="1"/>
          </p:cNvSpPr>
          <p:nvPr/>
        </p:nvSpPr>
        <p:spPr bwMode="auto">
          <a:xfrm flipH="1">
            <a:off x="738998" y="1517628"/>
            <a:ext cx="782134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、水粉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单体单色写生步骤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619292" y="5344694"/>
            <a:ext cx="4115675" cy="46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/>
              <a:t>写生图例</a:t>
            </a:r>
            <a:endParaRPr lang="zh-CN" altLang="en-US" sz="1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46231" t="58169" r="44211" b="28269"/>
          <a:stretch>
            <a:fillRect/>
          </a:stretch>
        </p:blipFill>
        <p:spPr>
          <a:xfrm>
            <a:off x="7787640" y="2347595"/>
            <a:ext cx="4167505" cy="234378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39140" y="3117850"/>
            <a:ext cx="6670675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一</a:t>
            </a:r>
            <a:r>
              <a:rPr lang="zh-CN" altLang="en-US" sz="1400"/>
              <a:t>开始这样进行单体单色写生训练，必然能熟练掌握用笔、用色、用水的 技巧。单体单色写生是一种有特殊要求的练习方法，也是在用色彩表现写生对象前所做的有效准备。</a:t>
            </a:r>
            <a:endParaRPr lang="zh-CN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392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水粉静物写生训练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738997" y="1856174"/>
            <a:ext cx="5038035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用</a:t>
            </a:r>
            <a:r>
              <a:rPr lang="zh-CN" altLang="en-US" sz="1400"/>
              <a:t>单色水粉或铅笔画出物体轮廓，注意构图</a:t>
            </a:r>
            <a:r>
              <a:rPr lang="zh-CN" altLang="en-US" sz="1400"/>
              <a:t>均衡</a:t>
            </a:r>
            <a:r>
              <a:rPr lang="zh-CN" altLang="en-US" sz="1400" smtClean="0"/>
              <a:t>饱满。</a:t>
            </a:r>
            <a:endParaRPr lang="en-US" sz="1400"/>
          </a:p>
        </p:txBody>
      </p:sp>
      <p:sp>
        <p:nvSpPr>
          <p:cNvPr id="24" name="TextBox 4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738998" y="151762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一、构图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>
            <p:custDataLst>
              <p:tags r:id="rId4"/>
            </p:custDataLst>
          </p:nvPr>
        </p:nvSpPr>
        <p:spPr>
          <a:xfrm>
            <a:off x="6411843" y="1856174"/>
            <a:ext cx="503803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用</a:t>
            </a:r>
            <a:r>
              <a:rPr lang="zh-CN" altLang="en-US" sz="1400"/>
              <a:t>较淡、较薄的色彩画出大致的关系，一般由重到淡，注意亮部、暗部的纯度</a:t>
            </a:r>
            <a:r>
              <a:rPr lang="zh-CN" altLang="en-US" sz="1400"/>
              <a:t>与</a:t>
            </a:r>
            <a:r>
              <a:rPr lang="zh-CN" altLang="en-US" sz="1400" smtClean="0"/>
              <a:t>明度对比。</a:t>
            </a:r>
            <a:endParaRPr lang="en-US" sz="1400"/>
          </a:p>
        </p:txBody>
      </p:sp>
      <p:sp>
        <p:nvSpPr>
          <p:cNvPr id="29" name="TextBox 4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6411844" y="151762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二、画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大明暗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 l="45654" t="25749" r="43469" b="59873"/>
          <a:stretch>
            <a:fillRect/>
          </a:stretch>
        </p:blipFill>
        <p:spPr>
          <a:xfrm>
            <a:off x="738997" y="3295634"/>
            <a:ext cx="4316479" cy="24276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7"/>
          <a:srcRect l="45654" t="72602" r="43469" b="14818"/>
          <a:stretch>
            <a:fillRect/>
          </a:stretch>
        </p:blipFill>
        <p:spPr>
          <a:xfrm>
            <a:off x="6508457" y="3147044"/>
            <a:ext cx="4844806" cy="2724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392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水粉静物写生训练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3" name="矩形 22"/>
          <p:cNvSpPr/>
          <p:nvPr/>
        </p:nvSpPr>
        <p:spPr>
          <a:xfrm>
            <a:off x="738997" y="1856174"/>
            <a:ext cx="5038035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逐步</a:t>
            </a:r>
            <a:r>
              <a:rPr lang="zh-CN" altLang="en-US" sz="1400"/>
              <a:t>深入刻画，注意物体的体感、质感</a:t>
            </a:r>
            <a:r>
              <a:rPr lang="zh-CN" altLang="en-US" sz="1400"/>
              <a:t>、</a:t>
            </a:r>
            <a:r>
              <a:rPr lang="zh-CN" altLang="en-US" sz="1400" smtClean="0"/>
              <a:t>空间感。</a:t>
            </a:r>
            <a:endParaRPr lang="en-US" sz="1400"/>
          </a:p>
        </p:txBody>
      </p:sp>
      <p:sp>
        <p:nvSpPr>
          <p:cNvPr id="24" name="TextBox 47"/>
          <p:cNvSpPr txBox="1">
            <a:spLocks noChangeArrowheads="1"/>
          </p:cNvSpPr>
          <p:nvPr/>
        </p:nvSpPr>
        <p:spPr bwMode="auto">
          <a:xfrm flipH="1">
            <a:off x="738998" y="151762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、深入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刻画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411843" y="1856174"/>
            <a:ext cx="503803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从</a:t>
            </a:r>
            <a:r>
              <a:rPr lang="zh-CN" altLang="en-US" sz="1400"/>
              <a:t>远处观察，加强或减弱物体的局部关系，调整整体关系，使画面生动</a:t>
            </a:r>
            <a:r>
              <a:rPr lang="zh-CN" altLang="en-US" sz="1400"/>
              <a:t>、 </a:t>
            </a:r>
            <a:r>
              <a:rPr lang="zh-CN" altLang="en-US" sz="1400" smtClean="0"/>
              <a:t>完整。</a:t>
            </a:r>
            <a:endParaRPr lang="en-US" sz="1400"/>
          </a:p>
        </p:txBody>
      </p:sp>
      <p:sp>
        <p:nvSpPr>
          <p:cNvPr id="29" name="TextBox 47"/>
          <p:cNvSpPr txBox="1">
            <a:spLocks noChangeArrowheads="1"/>
          </p:cNvSpPr>
          <p:nvPr/>
        </p:nvSpPr>
        <p:spPr bwMode="auto">
          <a:xfrm flipH="1">
            <a:off x="6411844" y="151762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四、调整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 l="45734" t="25544" r="43387" b="61388"/>
          <a:stretch>
            <a:fillRect/>
          </a:stretch>
        </p:blipFill>
        <p:spPr>
          <a:xfrm>
            <a:off x="1148902" y="2824001"/>
            <a:ext cx="3639914" cy="20472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/>
          <a:srcRect l="46528" t="72225" r="44478" b="16898"/>
          <a:stretch>
            <a:fillRect/>
          </a:stretch>
        </p:blipFill>
        <p:spPr>
          <a:xfrm>
            <a:off x="7041262" y="2881388"/>
            <a:ext cx="3615026" cy="203327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738997" y="5229318"/>
            <a:ext cx="10710881" cy="1358503"/>
            <a:chOff x="738995" y="4986953"/>
            <a:chExt cx="10632638" cy="1358503"/>
          </a:xfrm>
        </p:grpSpPr>
        <p:sp>
          <p:nvSpPr>
            <p:cNvPr id="17" name="稻壳儿搜索【幻雨工作室】_8"/>
            <p:cNvSpPr/>
            <p:nvPr/>
          </p:nvSpPr>
          <p:spPr bwMode="auto">
            <a:xfrm>
              <a:off x="738995" y="4986953"/>
              <a:ext cx="10632638" cy="1358503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rgbClr val="93CFD0"/>
            </a:solidFill>
            <a:ln w="9525" cap="flat">
              <a:noFill/>
              <a:miter lim="800000"/>
            </a:ln>
            <a:effectLst/>
            <a:scene3d>
              <a:camera prst="orthographicFront"/>
              <a:lightRig rig="chilly" dir="t">
                <a:rot lat="0" lon="0" rev="0"/>
              </a:lightRig>
            </a:scene3d>
            <a:sp3d/>
          </p:spPr>
          <p:txBody>
            <a:bodyPr lIns="0" tIns="0" rIns="0" bIns="0" anchor="ctr"/>
            <a:lstStyle/>
            <a:p>
              <a:pPr algn="ctr" fontAlgn="auto">
                <a:lnSpc>
                  <a:spcPct val="130000"/>
                </a:lnSpc>
              </a:pPr>
              <a:endParaRPr lang="bg-BG" noProof="1"/>
            </a:p>
          </p:txBody>
        </p:sp>
        <p:sp>
          <p:nvSpPr>
            <p:cNvPr id="18" name="矩形 17"/>
            <p:cNvSpPr/>
            <p:nvPr/>
          </p:nvSpPr>
          <p:spPr>
            <a:xfrm>
              <a:off x="884909" y="5060436"/>
              <a:ext cx="10409051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>
                  <a:solidFill>
                    <a:schemeClr val="bg1"/>
                  </a:solidFill>
                </a:rPr>
                <a:t>作业 </a:t>
              </a:r>
              <a:r>
                <a:rPr lang="zh-CN" altLang="en-US" sz="1600" b="1" smtClean="0">
                  <a:solidFill>
                    <a:schemeClr val="bg1"/>
                  </a:solidFill>
                </a:rPr>
                <a:t>：</a:t>
              </a:r>
              <a:endParaRPr lang="en-US" altLang="zh-CN" sz="1600" b="1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b="1" smtClean="0">
                  <a:solidFill>
                    <a:schemeClr val="bg1"/>
                  </a:solidFill>
                </a:rPr>
                <a:t>1</a:t>
              </a:r>
              <a:r>
                <a:rPr lang="zh-CN" altLang="en-US" sz="1600" b="1">
                  <a:solidFill>
                    <a:schemeClr val="bg1"/>
                  </a:solidFill>
                </a:rPr>
                <a:t>．以瓜果类静物为主体物，创作一幅 </a:t>
              </a:r>
              <a:r>
                <a:rPr lang="en-US" altLang="zh-CN" sz="1600" b="1">
                  <a:solidFill>
                    <a:schemeClr val="bg1"/>
                  </a:solidFill>
                </a:rPr>
                <a:t>8 </a:t>
              </a:r>
              <a:r>
                <a:rPr lang="zh-CN" altLang="en-US" sz="1600" b="1">
                  <a:solidFill>
                    <a:schemeClr val="bg1"/>
                  </a:solidFill>
                </a:rPr>
                <a:t>开单体单色水粉静物</a:t>
              </a:r>
              <a:r>
                <a:rPr lang="zh-CN" altLang="en-US" sz="1600" b="1">
                  <a:solidFill>
                    <a:schemeClr val="bg1"/>
                  </a:solidFill>
                </a:rPr>
                <a:t>作品</a:t>
              </a:r>
              <a:r>
                <a:rPr lang="zh-CN" altLang="en-US" sz="1600" b="1" smtClean="0">
                  <a:solidFill>
                    <a:schemeClr val="bg1"/>
                  </a:solidFill>
                </a:rPr>
                <a:t>。</a:t>
              </a:r>
              <a:endParaRPr lang="en-US" altLang="zh-CN" sz="1600" b="1" smtClean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b="1">
                  <a:solidFill>
                    <a:schemeClr val="bg1"/>
                  </a:solidFill>
                </a:rPr>
                <a:t>2</a:t>
              </a:r>
              <a:r>
                <a:rPr lang="zh-CN" altLang="en-US" sz="1600" b="1">
                  <a:solidFill>
                    <a:schemeClr val="bg1"/>
                  </a:solidFill>
                </a:rPr>
                <a:t>．以蔬菜类静物为主体物，创作一幅 </a:t>
              </a:r>
              <a:r>
                <a:rPr lang="en-US" altLang="zh-CN" sz="1600" b="1">
                  <a:solidFill>
                    <a:schemeClr val="bg1"/>
                  </a:solidFill>
                </a:rPr>
                <a:t>8 </a:t>
              </a:r>
              <a:r>
                <a:rPr lang="zh-CN" altLang="en-US" sz="1600" b="1">
                  <a:solidFill>
                    <a:schemeClr val="bg1"/>
                  </a:solidFill>
                </a:rPr>
                <a:t>开单体单色水粉静物作</a:t>
              </a:r>
              <a:r>
                <a:rPr lang="zh-CN" altLang="en-US" sz="1600" b="1">
                  <a:solidFill>
                    <a:schemeClr val="bg1"/>
                  </a:solidFill>
                </a:rPr>
                <a:t>。</a:t>
              </a:r>
              <a:endParaRPr lang="en-US" sz="16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2723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水粉静物写生训练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1" name="矩形 10"/>
          <p:cNvSpPr/>
          <p:nvPr/>
        </p:nvSpPr>
        <p:spPr>
          <a:xfrm>
            <a:off x="738996" y="1856174"/>
            <a:ext cx="10674434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在</a:t>
            </a:r>
            <a:r>
              <a:rPr lang="zh-CN" altLang="en-US" sz="1400"/>
              <a:t>练习了水粉单体单色写生后，我们对水粉画写生的工具和材料等基础知识有了一定的了解，进而展开对水粉单体色彩的写生训练。这样训练难度较小，便于对水粉画写生进行更好的掌握。 </a:t>
            </a:r>
            <a:endParaRPr lang="zh-CN" altLang="en-US" sz="1400"/>
          </a:p>
          <a:p>
            <a:pPr>
              <a:lnSpc>
                <a:spcPct val="150000"/>
              </a:lnSpc>
            </a:pPr>
            <a:endParaRPr lang="zh-CN" altLang="en-US" sz="1400"/>
          </a:p>
          <a:p>
            <a:pPr>
              <a:lnSpc>
                <a:spcPct val="150000"/>
              </a:lnSpc>
            </a:pPr>
            <a:r>
              <a:rPr lang="zh-CN" altLang="en-US" sz="1400"/>
              <a:t>写生对象可选择固有色简单、 形体表面装饰不太复杂的物体，物体的明度要有深、中、浅的区别。</a:t>
            </a:r>
            <a:r>
              <a:rPr lang="zh-CN" altLang="en-US" sz="1400"/>
              <a:t>注意</a:t>
            </a:r>
            <a:r>
              <a:rPr lang="zh-CN" altLang="en-US" sz="1400" smtClean="0"/>
              <a:t>采光的</a:t>
            </a:r>
            <a:r>
              <a:rPr lang="zh-CN" altLang="en-US" sz="1400"/>
              <a:t>安排，要使写生对象的三分之二都是受光面，这样明暗色调相对清楚，立体 感也十分明确。对初学者来说，刚开始进行水粉画写生时画面篇幅不宜过大， 一般选择 </a:t>
            </a:r>
            <a:r>
              <a:rPr lang="en-US" altLang="zh-CN" sz="1400"/>
              <a:t>8 </a:t>
            </a:r>
            <a:r>
              <a:rPr lang="zh-CN" altLang="en-US" sz="1400"/>
              <a:t>开纸较为合适。</a:t>
            </a:r>
            <a:endParaRPr lang="zh-CN" altLang="en-US" sz="1400"/>
          </a:p>
        </p:txBody>
      </p:sp>
      <p:sp>
        <p:nvSpPr>
          <p:cNvPr id="7" name="TextBox 47"/>
          <p:cNvSpPr txBox="1">
            <a:spLocks noChangeArrowheads="1"/>
          </p:cNvSpPr>
          <p:nvPr/>
        </p:nvSpPr>
        <p:spPr bwMode="auto">
          <a:xfrm flipH="1">
            <a:off x="738998" y="1517628"/>
            <a:ext cx="782134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、水粉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单体色彩写生步骤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46542" t="51398" r="43986" b="36376"/>
          <a:stretch>
            <a:fillRect/>
          </a:stretch>
        </p:blipFill>
        <p:spPr>
          <a:xfrm>
            <a:off x="4570658" y="4133802"/>
            <a:ext cx="3011110" cy="169354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018375" y="6073651"/>
            <a:ext cx="4115675" cy="46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/>
              <a:t>写生图例</a:t>
            </a:r>
            <a:endParaRPr lang="zh-CN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392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水粉静物写生训练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738997" y="1856174"/>
            <a:ext cx="5038035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smtClean="0"/>
              <a:t>画</a:t>
            </a:r>
            <a:r>
              <a:rPr lang="zh-CN" altLang="en-US" sz="1400"/>
              <a:t>出物体轮廓，注意构图</a:t>
            </a:r>
            <a:r>
              <a:rPr lang="zh-CN" altLang="en-US" sz="1400"/>
              <a:t>均衡</a:t>
            </a:r>
            <a:r>
              <a:rPr lang="zh-CN" altLang="en-US" sz="1400" smtClean="0"/>
              <a:t>饱满。</a:t>
            </a:r>
            <a:endParaRPr lang="en-US" sz="1400"/>
          </a:p>
        </p:txBody>
      </p:sp>
      <p:sp>
        <p:nvSpPr>
          <p:cNvPr id="24" name="TextBox 4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738998" y="151762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一、构图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>
            <p:custDataLst>
              <p:tags r:id="rId4"/>
            </p:custDataLst>
          </p:nvPr>
        </p:nvSpPr>
        <p:spPr>
          <a:xfrm>
            <a:off x="6411843" y="1856174"/>
            <a:ext cx="503803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/>
              <a:t>用熟褐色加普蓝色、土黄色画出土豆暗部，一般由重到淡，注意亮部</a:t>
            </a:r>
            <a:r>
              <a:rPr lang="zh-CN" altLang="en-US" sz="1400"/>
              <a:t>、</a:t>
            </a:r>
            <a:r>
              <a:rPr lang="zh-CN" altLang="en-US" sz="1400" smtClean="0"/>
              <a:t>暗部</a:t>
            </a:r>
            <a:r>
              <a:rPr lang="zh-CN" altLang="en-US" sz="1400"/>
              <a:t>的</a:t>
            </a:r>
            <a:r>
              <a:rPr lang="zh-CN" altLang="en-US" sz="1400"/>
              <a:t>色彩</a:t>
            </a:r>
            <a:r>
              <a:rPr lang="zh-CN" altLang="en-US" sz="1400" smtClean="0"/>
              <a:t>对比。</a:t>
            </a:r>
            <a:endParaRPr lang="en-US" sz="1400"/>
          </a:p>
        </p:txBody>
      </p:sp>
      <p:sp>
        <p:nvSpPr>
          <p:cNvPr id="29" name="TextBox 4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6411844" y="151762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二、画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大明暗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 l="45855" t="14461" r="43737" b="73989"/>
          <a:stretch>
            <a:fillRect/>
          </a:stretch>
        </p:blipFill>
        <p:spPr>
          <a:xfrm>
            <a:off x="754721" y="3090760"/>
            <a:ext cx="4842416" cy="272351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7"/>
          <a:srcRect l="45855" t="59442" r="43737" b="29478"/>
          <a:stretch>
            <a:fillRect/>
          </a:stretch>
        </p:blipFill>
        <p:spPr>
          <a:xfrm>
            <a:off x="6411843" y="3032364"/>
            <a:ext cx="5008850" cy="2816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组合 1"/>
          <p:cNvPicPr>
            <a:picLocks noGrp="1"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288" y="927096"/>
            <a:ext cx="11161713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1031876" y="438150"/>
            <a:ext cx="392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7A2E1C"/>
                </a:solidFill>
                <a:latin typeface="思源黑体 CN Bold" pitchFamily="34" charset="-122"/>
                <a:ea typeface="思源黑体 CN Bold" pitchFamily="34" charset="-122"/>
              </a:rPr>
              <a:t>水粉静物写生训练</a:t>
            </a:r>
            <a:endParaRPr lang="zh-CN" altLang="en-US" sz="2400">
              <a:solidFill>
                <a:srgbClr val="7A2E1C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2888" y="342900"/>
            <a:ext cx="788987" cy="773113"/>
          </a:xfrm>
          <a:prstGeom prst="ellipse">
            <a:avLst/>
          </a:prstGeom>
          <a:solidFill>
            <a:srgbClr val="E8C5A8">
              <a:alpha val="4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23" name="矩形 22"/>
          <p:cNvSpPr/>
          <p:nvPr/>
        </p:nvSpPr>
        <p:spPr>
          <a:xfrm>
            <a:off x="738997" y="1856174"/>
            <a:ext cx="5038035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/>
              <a:t>逐步深入刻画，注意物体的</a:t>
            </a:r>
            <a:r>
              <a:rPr lang="zh-CN" altLang="en-US" sz="1400"/>
              <a:t>虚实</a:t>
            </a:r>
            <a:r>
              <a:rPr lang="zh-CN" altLang="en-US" sz="1400" smtClean="0"/>
              <a:t>变化。</a:t>
            </a:r>
            <a:endParaRPr lang="en-US" sz="1400"/>
          </a:p>
        </p:txBody>
      </p:sp>
      <p:sp>
        <p:nvSpPr>
          <p:cNvPr id="24" name="TextBox 47"/>
          <p:cNvSpPr txBox="1">
            <a:spLocks noChangeArrowheads="1"/>
          </p:cNvSpPr>
          <p:nvPr/>
        </p:nvSpPr>
        <p:spPr bwMode="auto">
          <a:xfrm flipH="1">
            <a:off x="738998" y="151762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、深入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刻画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411843" y="1856174"/>
            <a:ext cx="503803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/>
              <a:t>在此环节要养成从远处观察的习惯，以便加强或减弱物体的色彩处理</a:t>
            </a:r>
            <a:r>
              <a:rPr lang="zh-CN" altLang="en-US" sz="1400"/>
              <a:t>，</a:t>
            </a:r>
            <a:r>
              <a:rPr lang="zh-CN" altLang="en-US" sz="1400" smtClean="0"/>
              <a:t>使其</a:t>
            </a:r>
            <a:r>
              <a:rPr lang="zh-CN" altLang="en-US" sz="1400"/>
              <a:t>主次关系明确、色调更为</a:t>
            </a:r>
            <a:r>
              <a:rPr lang="zh-CN" altLang="en-US" sz="1400"/>
              <a:t>统一</a:t>
            </a:r>
            <a:r>
              <a:rPr lang="zh-CN" altLang="en-US" sz="1400" smtClean="0"/>
              <a:t>和谐。</a:t>
            </a:r>
            <a:endParaRPr lang="en-US" sz="1400"/>
          </a:p>
        </p:txBody>
      </p:sp>
      <p:sp>
        <p:nvSpPr>
          <p:cNvPr id="29" name="TextBox 47"/>
          <p:cNvSpPr txBox="1">
            <a:spLocks noChangeArrowheads="1"/>
          </p:cNvSpPr>
          <p:nvPr/>
        </p:nvSpPr>
        <p:spPr bwMode="auto">
          <a:xfrm flipH="1">
            <a:off x="6411844" y="1517628"/>
            <a:ext cx="4873862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/>
          <a:p>
            <a:r>
              <a:rPr lang="zh-CN" altLang="en-US" sz="1600" b="1" smtClean="0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四、调整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</a:t>
            </a:r>
            <a:r>
              <a:rPr lang="zh-CN" altLang="en-US" sz="1600" b="1">
                <a:solidFill>
                  <a:srgbClr val="7A2E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dirty="0">
              <a:solidFill>
                <a:srgbClr val="7A2E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/>
          <a:srcRect l="45855" t="79590" r="43737" b="9823"/>
          <a:stretch>
            <a:fillRect/>
          </a:stretch>
        </p:blipFill>
        <p:spPr>
          <a:xfrm>
            <a:off x="738996" y="2957547"/>
            <a:ext cx="4936357" cy="27762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/>
          <a:srcRect l="45787" t="42944" r="43674" b="44767"/>
          <a:stretch>
            <a:fillRect/>
          </a:stretch>
        </p:blipFill>
        <p:spPr>
          <a:xfrm>
            <a:off x="6693327" y="3132319"/>
            <a:ext cx="4310896" cy="242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208.10889763779522,&quot;left&quot;:48.15354330708665,&quot;top&quot;:168.65110236220474,&quot;width&quot;:862.7342519685038}"/>
</p:tagLst>
</file>

<file path=ppt/tags/tag10.xml><?xml version="1.0" encoding="utf-8"?>
<p:tagLst xmlns:p="http://schemas.openxmlformats.org/presentationml/2006/main">
  <p:tag name="KSO_WM_DIAGRAM_VIRTUALLY_FRAME" val="{&quot;height&quot;:359.67417322834655,&quot;left&quot;:58.18874015748031,&quot;top&quot;:119.49826771653542,&quot;width&quot;:843.3764566929134}"/>
</p:tagLst>
</file>

<file path=ppt/tags/tag11.xml><?xml version="1.0" encoding="utf-8"?>
<p:tagLst xmlns:p="http://schemas.openxmlformats.org/presentationml/2006/main">
  <p:tag name="KSO_WM_DIAGRAM_VIRTUALLY_FRAME" val="{&quot;height&quot;:359.67417322834655,&quot;left&quot;:58.18874015748031,&quot;top&quot;:119.49826771653542,&quot;width&quot;:843.3764566929134}"/>
</p:tagLst>
</file>

<file path=ppt/tags/tag12.xml><?xml version="1.0" encoding="utf-8"?>
<p:tagLst xmlns:p="http://schemas.openxmlformats.org/presentationml/2006/main">
  <p:tag name="KSO_WM_DIAGRAM_VIRTUALLY_FRAME" val="{&quot;height&quot;:359.67417322834655,&quot;left&quot;:58.18874015748031,&quot;top&quot;:119.49826771653542,&quot;width&quot;:843.3764566929134}"/>
</p:tagLst>
</file>

<file path=ppt/tags/tag13.xml><?xml version="1.0" encoding="utf-8"?>
<p:tagLst xmlns:p="http://schemas.openxmlformats.org/presentationml/2006/main">
  <p:tag name="KSO_WM_DIAGRAM_VIRTUALLY_FRAME" val="{&quot;height&quot;:359.67417322834655,&quot;left&quot;:58.18874015748031,&quot;top&quot;:119.49826771653542,&quot;width&quot;:843.3764566929134}"/>
</p:tagLst>
</file>

<file path=ppt/tags/tag14.xml><?xml version="1.0" encoding="utf-8"?>
<p:tagLst xmlns:p="http://schemas.openxmlformats.org/presentationml/2006/main">
  <p:tag name="KSO_WM_DIAGRAM_VIRTUALLY_FRAME" val="{&quot;height&quot;:359.67417322834655,&quot;left&quot;:58.18874015748031,&quot;top&quot;:119.49826771653542,&quot;width&quot;:843.3764566929134}"/>
</p:tagLst>
</file>

<file path=ppt/tags/tag15.xml><?xml version="1.0" encoding="utf-8"?>
<p:tagLst xmlns:p="http://schemas.openxmlformats.org/presentationml/2006/main">
  <p:tag name="KSO_WM_DIAGRAM_VIRTUALLY_FRAME" val="{&quot;height&quot;:350.10755905511803,&quot;left&quot;:58.18874015748031,&quot;top&quot;:119.49826771653542,&quot;width&quot;:843.3764566929134}"/>
</p:tagLst>
</file>

<file path=ppt/tags/tag16.xml><?xml version="1.0" encoding="utf-8"?>
<p:tagLst xmlns:p="http://schemas.openxmlformats.org/presentationml/2006/main">
  <p:tag name="KSO_WM_DIAGRAM_VIRTUALLY_FRAME" val="{&quot;height&quot;:350.10755905511803,&quot;left&quot;:58.18874015748031,&quot;top&quot;:119.49826771653542,&quot;width&quot;:843.3764566929134}"/>
</p:tagLst>
</file>

<file path=ppt/tags/tag17.xml><?xml version="1.0" encoding="utf-8"?>
<p:tagLst xmlns:p="http://schemas.openxmlformats.org/presentationml/2006/main">
  <p:tag name="KSO_WM_DIAGRAM_VIRTUALLY_FRAME" val="{&quot;height&quot;:350.10755905511803,&quot;left&quot;:58.18874015748031,&quot;top&quot;:119.49826771653542,&quot;width&quot;:843.3764566929134}"/>
</p:tagLst>
</file>

<file path=ppt/tags/tag18.xml><?xml version="1.0" encoding="utf-8"?>
<p:tagLst xmlns:p="http://schemas.openxmlformats.org/presentationml/2006/main">
  <p:tag name="KSO_WM_DIAGRAM_VIRTUALLY_FRAME" val="{&quot;height&quot;:350.10755905511803,&quot;left&quot;:58.18874015748031,&quot;top&quot;:119.49826771653542,&quot;width&quot;:843.3764566929134}"/>
</p:tagLst>
</file>

<file path=ppt/tags/tag19.xml><?xml version="1.0" encoding="utf-8"?>
<p:tagLst xmlns:p="http://schemas.openxmlformats.org/presentationml/2006/main">
  <p:tag name="KSO_WM_DIAGRAM_VIRTUALLY_FRAME" val="{&quot;height&quot;:350.10755905511803,&quot;left&quot;:58.18874015748031,&quot;top&quot;:119.49826771653542,&quot;width&quot;:843.3764566929134}"/>
</p:tagLst>
</file>

<file path=ppt/tags/tag2.xml><?xml version="1.0" encoding="utf-8"?>
<p:tagLst xmlns:p="http://schemas.openxmlformats.org/presentationml/2006/main">
  <p:tag name="KSO_WM_DIAGRAM_VIRTUALLY_FRAME" val="{&quot;height&quot;:208.10889763779522,&quot;left&quot;:48.15354330708665,&quot;top&quot;:168.65110236220474,&quot;width&quot;:862.7342519685038}"/>
</p:tagLst>
</file>

<file path=ppt/tags/tag20.xml><?xml version="1.0" encoding="utf-8"?>
<p:tagLst xmlns:p="http://schemas.openxmlformats.org/presentationml/2006/main">
  <p:tag name="KSO_WM_DIAGRAM_VIRTUALLY_FRAME" val="{&quot;height&quot;:350.10755905511803,&quot;left&quot;:58.18874015748031,&quot;top&quot;:119.49826771653542,&quot;width&quot;:843.3764566929134}"/>
</p:tagLst>
</file>

<file path=ppt/tags/tag21.xml><?xml version="1.0" encoding="utf-8"?>
<p:tagLst xmlns:p="http://schemas.openxmlformats.org/presentationml/2006/main">
  <p:tag name="commondata" val="eyJoZGlkIjoiZjcyMzk3ZmVlODIzNTI2MDkyOWE5MjE1ZTA3YTQ3ZmEifQ=="/>
</p:tagLst>
</file>

<file path=ppt/tags/tag3.xml><?xml version="1.0" encoding="utf-8"?>
<p:tagLst xmlns:p="http://schemas.openxmlformats.org/presentationml/2006/main">
  <p:tag name="KSO_WM_DIAGRAM_VIRTUALLY_FRAME" val="{&quot;height&quot;:208.10889763779522,&quot;left&quot;:48.15354330708665,&quot;top&quot;:168.65110236220474,&quot;width&quot;:862.7342519685038}"/>
</p:tagLst>
</file>

<file path=ppt/tags/tag4.xml><?xml version="1.0" encoding="utf-8"?>
<p:tagLst xmlns:p="http://schemas.openxmlformats.org/presentationml/2006/main">
  <p:tag name="KSO_WM_DIAGRAM_VIRTUALLY_FRAME" val="{&quot;height&quot;:208.10889763779522,&quot;left&quot;:48.15354330708665,&quot;top&quot;:168.65110236220474,&quot;width&quot;:862.7342519685038}"/>
</p:tagLst>
</file>

<file path=ppt/tags/tag5.xml><?xml version="1.0" encoding="utf-8"?>
<p:tagLst xmlns:p="http://schemas.openxmlformats.org/presentationml/2006/main">
  <p:tag name="KSO_WM_DIAGRAM_VIRTUALLY_FRAME" val="{&quot;height&quot;:208.10889763779522,&quot;left&quot;:48.15354330708665,&quot;top&quot;:168.65110236220474,&quot;width&quot;:862.7342519685038}"/>
</p:tagLst>
</file>

<file path=ppt/tags/tag6.xml><?xml version="1.0" encoding="utf-8"?>
<p:tagLst xmlns:p="http://schemas.openxmlformats.org/presentationml/2006/main">
  <p:tag name="KSO_WM_DIAGRAM_VIRTUALLY_FRAME" val="{&quot;height&quot;:208.10889763779522,&quot;left&quot;:48.15354330708665,&quot;top&quot;:168.65110236220474,&quot;width&quot;:862.7342519685038}"/>
</p:tagLst>
</file>

<file path=ppt/tags/tag7.xml><?xml version="1.0" encoding="utf-8"?>
<p:tagLst xmlns:p="http://schemas.openxmlformats.org/presentationml/2006/main">
  <p:tag name="KSO_WM_DIAGRAM_VIRTUALLY_FRAME" val="{&quot;height&quot;:208.10889763779522,&quot;left&quot;:48.15354330708665,&quot;top&quot;:168.65110236220474,&quot;width&quot;:862.7342519685038}"/>
</p:tagLst>
</file>

<file path=ppt/tags/tag8.xml><?xml version="1.0" encoding="utf-8"?>
<p:tagLst xmlns:p="http://schemas.openxmlformats.org/presentationml/2006/main">
  <p:tag name="KSO_WM_DIAGRAM_VIRTUALLY_FRAME" val="{&quot;height&quot;:208.10889763779522,&quot;left&quot;:48.15354330708665,&quot;top&quot;:168.65110236220474,&quot;width&quot;:862.7342519685038}"/>
</p:tagLst>
</file>

<file path=ppt/tags/tag9.xml><?xml version="1.0" encoding="utf-8"?>
<p:tagLst xmlns:p="http://schemas.openxmlformats.org/presentationml/2006/main">
  <p:tag name="KSO_WM_DIAGRAM_VIRTUALLY_FRAME" val="{&quot;height&quot;:359.67417322834655,&quot;left&quot;:58.18874015748031,&quot;top&quot;:119.49826771653542,&quot;width&quot;:843.376456692913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2334</Words>
  <Application>WPS 演示</Application>
  <PresentationFormat>宽屏</PresentationFormat>
  <Paragraphs>152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思源黑体 CN Bold</vt:lpstr>
      <vt:lpstr>黑体</vt:lpstr>
      <vt:lpstr>方正仿宋简体</vt:lpstr>
      <vt:lpstr>思源黑体 Light</vt:lpstr>
      <vt:lpstr>微软雅黑</vt:lpstr>
      <vt:lpstr>等线</vt:lpstr>
      <vt:lpstr>Arial Unicode MS</vt:lpstr>
      <vt:lpstr>等线 Light</vt:lpstr>
      <vt:lpstr>Office 主题​​</vt:lpstr>
      <vt:lpstr>第二章 水粉画写生训练</vt:lpstr>
      <vt:lpstr>第二节 水粉静物写生训练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绘画的语言</dc:title>
  <dc:creator>刘 淼</dc:creator>
  <cp:lastModifiedBy>LxY</cp:lastModifiedBy>
  <cp:revision>239</cp:revision>
  <dcterms:created xsi:type="dcterms:W3CDTF">2021-08-29T14:09:00Z</dcterms:created>
  <dcterms:modified xsi:type="dcterms:W3CDTF">2025-05-21T07:19:52Z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735FA097BA2E4DED98F0E19BF0905DBD_12</vt:lpwstr>
  </property>
  <property fmtid="{D5CDD505-2E9C-101B-9397-08002B2CF9AE}" pid="3" name="KSOProductBuildVer">
    <vt:lpwstr>2052-12.1.0.20784</vt:lpwstr>
  </property>
</Properties>
</file>