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9"/>
  </p:notesMasterIdLst>
  <p:sldIdLst>
    <p:sldId id="430" r:id="rId4"/>
    <p:sldId id="426" r:id="rId5"/>
    <p:sldId id="413" r:id="rId6"/>
    <p:sldId id="444" r:id="rId7"/>
    <p:sldId id="457" r:id="rId8"/>
    <p:sldId id="447" r:id="rId9"/>
    <p:sldId id="445" r:id="rId10"/>
    <p:sldId id="446" r:id="rId11"/>
    <p:sldId id="448" r:id="rId12"/>
    <p:sldId id="449" r:id="rId13"/>
    <p:sldId id="450" r:id="rId14"/>
    <p:sldId id="451" r:id="rId15"/>
    <p:sldId id="452" r:id="rId16"/>
    <p:sldId id="453" r:id="rId17"/>
    <p:sldId id="422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5D8"/>
    <a:srgbClr val="E8C5A8"/>
    <a:srgbClr val="7A2E1C"/>
    <a:srgbClr val="93CFD0"/>
    <a:srgbClr val="B76115"/>
    <a:srgbClr val="F6F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84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634" y="206"/>
      </p:cViewPr>
      <p:guideLst>
        <p:guide orient="horz" pos="2160"/>
        <p:guide pos="38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27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F290C-23B1-4D18-B6D9-BAF99786B2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485A0-B4AB-4AFE-8F90-CA09D2C830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tags" Target="../tags/tag26.xml"/><Relationship Id="rId7" Type="http://schemas.openxmlformats.org/officeDocument/2006/relationships/image" Target="../media/image11.png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image" Target="../media/image6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8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14.xml"/><Relationship Id="rId7" Type="http://schemas.openxmlformats.org/officeDocument/2006/relationships/image" Target="../media/image7.png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20.xml"/><Relationship Id="rId7" Type="http://schemas.openxmlformats.org/officeDocument/2006/relationships/image" Target="../media/image8.png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664" y="0"/>
            <a:ext cx="12186285" cy="685800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110373" y="3571846"/>
            <a:ext cx="1397000" cy="1422400"/>
          </a:xfrm>
          <a:prstGeom prst="ellipse">
            <a:avLst/>
          </a:prstGeom>
          <a:solidFill>
            <a:srgbClr val="E8C5A8">
              <a:alpha val="2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317561" y="1428453"/>
            <a:ext cx="7556877" cy="2677656"/>
          </a:xfr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第</a:t>
            </a:r>
            <a:r>
              <a:rPr lang="zh-CN" altLang="en-US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二</a:t>
            </a:r>
            <a:r>
              <a:rPr lang="zh-CN" altLang="en-US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章</a:t>
            </a:r>
            <a:br>
              <a:rPr lang="en-US" altLang="zh-CN" sz="80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</a:br>
            <a:r>
              <a:rPr lang="zh-CN" altLang="en-US" sz="8000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水粉画</a:t>
            </a:r>
            <a:r>
              <a:rPr lang="zh-CN" altLang="en-US" sz="80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写生训练</a:t>
            </a:r>
            <a:endParaRPr lang="zh-CN" altLang="en-US" sz="8000" b="1" dirty="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1757" y="4897425"/>
            <a:ext cx="3674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演讲者：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xxx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      </a:t>
            </a:r>
            <a:r>
              <a:rPr lang="zh-CN" altLang="en-US" sz="1600" dirty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时间</a:t>
            </a:r>
            <a:r>
              <a:rPr lang="zh-CN" altLang="en-US" sz="16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：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2024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年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9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月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6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日</a:t>
            </a:r>
            <a:endParaRPr lang="zh-CN" altLang="en-US" sz="1600" dirty="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4800580" y="-50800"/>
            <a:ext cx="379412" cy="4410075"/>
            <a:chOff x="6534364" y="0"/>
            <a:chExt cx="222606" cy="2363056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534364" y="0"/>
              <a:ext cx="0" cy="2363056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646133" y="0"/>
              <a:ext cx="0" cy="1533690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756970" y="0"/>
              <a:ext cx="0" cy="1181528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 bwMode="auto">
          <a:xfrm>
            <a:off x="6302355" y="254000"/>
            <a:ext cx="111125" cy="1385888"/>
            <a:chOff x="8157681" y="0"/>
            <a:chExt cx="111381" cy="1385529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8216553" y="0"/>
              <a:ext cx="0" cy="1264910"/>
            </a:xfrm>
            <a:prstGeom prst="line">
              <a:avLst/>
            </a:prstGeom>
            <a:ln>
              <a:solidFill>
                <a:srgbClr val="B1C5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8157681" y="1274433"/>
              <a:ext cx="111381" cy="111096"/>
            </a:xfrm>
            <a:prstGeom prst="ellipse">
              <a:avLst/>
            </a:prstGeom>
            <a:noFill/>
            <a:ln>
              <a:solidFill>
                <a:srgbClr val="B1C5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latin typeface="方正仿宋简体" panose="02010601030101010101" charset="-122"/>
                <a:ea typeface="方正仿宋简体" panose="02010601030101010101" charset="-122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6732567" y="1109663"/>
            <a:ext cx="298450" cy="300037"/>
          </a:xfrm>
          <a:prstGeom prst="ellipse">
            <a:avLst/>
          </a:prstGeom>
          <a:solidFill>
            <a:srgbClr val="E8C5A8">
              <a:alpha val="58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290836" y="3317596"/>
            <a:ext cx="195263" cy="21590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194257" y="3721584"/>
            <a:ext cx="300037" cy="29845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pic>
        <p:nvPicPr>
          <p:cNvPr id="22" name="组合 5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7261" y="-190500"/>
            <a:ext cx="190500" cy="33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39"/>
          <p:cNvSpPr txBox="1"/>
          <p:nvPr/>
        </p:nvSpPr>
        <p:spPr>
          <a:xfrm>
            <a:off x="3091695" y="4237825"/>
            <a:ext cx="6008609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美术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是一门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艺术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，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 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一种创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想，是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把心中想的东西画出来。</a:t>
            </a:r>
            <a:endParaRPr lang="zh-CN" altLang="en-US" sz="1400">
              <a:solidFill>
                <a:srgbClr val="7A2E1C"/>
              </a:solidFill>
              <a:latin typeface="思源黑体 Light" pitchFamily="34" charset="-122"/>
              <a:ea typeface="思源黑体 Light" pitchFamily="34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  <p:bldP spid="20" grpId="0" animBg="1"/>
      <p:bldP spid="21" grpId="0" bldLvl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392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水粉风景写生训练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738997" y="1795214"/>
            <a:ext cx="5220369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构图</a:t>
            </a:r>
            <a:r>
              <a:rPr lang="zh-CN" altLang="en-US" sz="1400"/>
              <a:t>也称立意布局。在起稿构图环节，应用单色水粉或铅笔简略起稿，</a:t>
            </a:r>
            <a:r>
              <a:rPr lang="zh-CN" altLang="en-US" sz="1400" smtClean="0"/>
              <a:t>处理</a:t>
            </a:r>
            <a:r>
              <a:rPr lang="zh-CN" altLang="en-US" sz="1400"/>
              <a:t>局部的节奏，以及空间透视、主次强弱、虚实疏密的对比关系，使画面</a:t>
            </a:r>
            <a:r>
              <a:rPr lang="zh-CN" altLang="en-US" sz="1400" smtClean="0"/>
              <a:t>富有节奏感</a:t>
            </a:r>
            <a:r>
              <a:rPr lang="zh-CN" altLang="en-US" sz="1400"/>
              <a:t>和</a:t>
            </a:r>
            <a:r>
              <a:rPr lang="zh-CN" altLang="en-US" sz="1400" smtClean="0"/>
              <a:t>秩序感。</a:t>
            </a:r>
            <a:endParaRPr lang="en-US" altLang="zh-CN" sz="1400" smtClean="0"/>
          </a:p>
        </p:txBody>
      </p:sp>
      <p:sp>
        <p:nvSpPr>
          <p:cNvPr id="24" name="TextBox 4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738998" y="145666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en-US" altLang="zh-CN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、起稿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构图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>
            <p:custDataLst>
              <p:tags r:id="rId4"/>
            </p:custDataLst>
          </p:nvPr>
        </p:nvSpPr>
        <p:spPr>
          <a:xfrm>
            <a:off x="6323569" y="1795214"/>
            <a:ext cx="5170557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在</a:t>
            </a:r>
            <a:r>
              <a:rPr lang="zh-CN" altLang="en-US" sz="1400"/>
              <a:t>铺大色调环节，使用透明薄画法、湿画法自远而近地概括出景物大致的 形体结构，注意表现天空、地面与房屋的色彩关系，不拘泥于细节</a:t>
            </a:r>
            <a:r>
              <a:rPr lang="zh-CN" altLang="en-US" sz="1400"/>
              <a:t>的</a:t>
            </a:r>
            <a:r>
              <a:rPr lang="zh-CN" altLang="en-US" sz="1400" smtClean="0"/>
              <a:t>刻画。</a:t>
            </a:r>
            <a:endParaRPr lang="zh-CN" altLang="en-US" sz="1400"/>
          </a:p>
        </p:txBody>
      </p:sp>
      <p:sp>
        <p:nvSpPr>
          <p:cNvPr id="29" name="TextBox 4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flipH="1">
            <a:off x="6323570" y="145666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en-US" altLang="zh-CN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、铺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大色调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 l="39924" t="34818" r="37506" b="38432"/>
          <a:stretch>
            <a:fillRect/>
          </a:stretch>
        </p:blipFill>
        <p:spPr>
          <a:xfrm>
            <a:off x="1006939" y="3267648"/>
            <a:ext cx="4684483" cy="26346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/>
          <a:srcRect l="39384" t="32073" r="37400" b="39019"/>
          <a:stretch>
            <a:fillRect/>
          </a:stretch>
        </p:blipFill>
        <p:spPr>
          <a:xfrm>
            <a:off x="6774278" y="3331147"/>
            <a:ext cx="4458832" cy="2507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392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水粉风景写生训练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3" name="矩形 22"/>
          <p:cNvSpPr/>
          <p:nvPr/>
        </p:nvSpPr>
        <p:spPr>
          <a:xfrm>
            <a:off x="738997" y="1779974"/>
            <a:ext cx="5220369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在</a:t>
            </a:r>
            <a:r>
              <a:rPr lang="zh-CN" altLang="en-US" sz="1400"/>
              <a:t>整体表现的基础上，拉开近景与中景的空间关系、色彩对比关系</a:t>
            </a:r>
            <a:r>
              <a:rPr lang="zh-CN" altLang="en-US" sz="1400"/>
              <a:t>、</a:t>
            </a:r>
            <a:r>
              <a:rPr lang="zh-CN" altLang="en-US" sz="1400" smtClean="0"/>
              <a:t>主次关系</a:t>
            </a:r>
            <a:r>
              <a:rPr lang="zh-CN" altLang="en-US" sz="1400"/>
              <a:t>和虚实关系，运用水粉风景画的多种表现技法，如干湿浓淡、皴擦点染， 使画面逐步充实、</a:t>
            </a:r>
            <a:r>
              <a:rPr lang="zh-CN" altLang="en-US" sz="1400"/>
              <a:t>丰富</a:t>
            </a:r>
            <a:r>
              <a:rPr lang="zh-CN" altLang="en-US" sz="1400" smtClean="0"/>
              <a:t>起来。</a:t>
            </a:r>
            <a:endParaRPr lang="zh-CN" altLang="en-US" sz="1400"/>
          </a:p>
        </p:txBody>
      </p:sp>
      <p:sp>
        <p:nvSpPr>
          <p:cNvPr id="24" name="TextBox 47"/>
          <p:cNvSpPr txBox="1">
            <a:spLocks noChangeArrowheads="1"/>
          </p:cNvSpPr>
          <p:nvPr/>
        </p:nvSpPr>
        <p:spPr bwMode="auto">
          <a:xfrm flipH="1">
            <a:off x="738998" y="144142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en-US" altLang="zh-CN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、局部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塑造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23569" y="1779974"/>
            <a:ext cx="5170557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在</a:t>
            </a:r>
            <a:r>
              <a:rPr lang="zh-CN" altLang="en-US" sz="1400"/>
              <a:t>整体调整环节，需注意通过整体调整来删减、削弱喧宾夺主的细节</a:t>
            </a:r>
            <a:r>
              <a:rPr lang="zh-CN" altLang="en-US" sz="1400"/>
              <a:t>，</a:t>
            </a:r>
            <a:r>
              <a:rPr lang="zh-CN" altLang="en-US" sz="1400" smtClean="0"/>
              <a:t>以加强</a:t>
            </a:r>
            <a:r>
              <a:rPr lang="zh-CN" altLang="en-US" sz="1400"/>
              <a:t>画面的</a:t>
            </a:r>
            <a:r>
              <a:rPr lang="zh-CN" altLang="en-US" sz="1400"/>
              <a:t>整体</a:t>
            </a:r>
            <a:r>
              <a:rPr lang="zh-CN" altLang="en-US" sz="1400" smtClean="0"/>
              <a:t>关系。</a:t>
            </a:r>
            <a:endParaRPr lang="zh-CN" altLang="en-US" sz="1400"/>
          </a:p>
        </p:txBody>
      </p:sp>
      <p:sp>
        <p:nvSpPr>
          <p:cNvPr id="29" name="TextBox 47"/>
          <p:cNvSpPr txBox="1">
            <a:spLocks noChangeArrowheads="1"/>
          </p:cNvSpPr>
          <p:nvPr/>
        </p:nvSpPr>
        <p:spPr bwMode="auto">
          <a:xfrm flipH="1">
            <a:off x="6323570" y="144142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en-US" altLang="zh-CN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、整体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/>
          <a:srcRect l="40358" t="25762" r="38038" b="47663"/>
          <a:stretch>
            <a:fillRect/>
          </a:stretch>
        </p:blipFill>
        <p:spPr>
          <a:xfrm>
            <a:off x="1287481" y="3222553"/>
            <a:ext cx="4123399" cy="23190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/>
          <a:srcRect l="40358" t="58406" r="38038" b="15019"/>
          <a:stretch>
            <a:fillRect/>
          </a:stretch>
        </p:blipFill>
        <p:spPr>
          <a:xfrm>
            <a:off x="6847147" y="3222553"/>
            <a:ext cx="4123399" cy="231902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738996" y="6009290"/>
            <a:ext cx="10632636" cy="581732"/>
            <a:chOff x="738995" y="5083890"/>
            <a:chExt cx="10554965" cy="966104"/>
          </a:xfrm>
        </p:grpSpPr>
        <p:sp>
          <p:nvSpPr>
            <p:cNvPr id="17" name="稻壳儿搜索【幻雨工作室】_8"/>
            <p:cNvSpPr/>
            <p:nvPr/>
          </p:nvSpPr>
          <p:spPr bwMode="auto">
            <a:xfrm>
              <a:off x="738995" y="5083890"/>
              <a:ext cx="10554964" cy="966104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rgbClr val="93CFD0"/>
            </a:solidFill>
            <a:ln w="9525" cap="flat">
              <a:noFill/>
              <a:miter lim="800000"/>
            </a:ln>
            <a:effectLst/>
            <a:scene3d>
              <a:camera prst="orthographicFront"/>
              <a:lightRig rig="chilly" dir="t">
                <a:rot lat="0" lon="0" rev="0"/>
              </a:lightRig>
            </a:scene3d>
            <a:sp3d/>
          </p:spPr>
          <p:txBody>
            <a:bodyPr lIns="0" tIns="0" rIns="0" bIns="0" anchor="ctr"/>
            <a:lstStyle/>
            <a:p>
              <a:pPr algn="ctr" fontAlgn="auto">
                <a:lnSpc>
                  <a:spcPct val="130000"/>
                </a:lnSpc>
              </a:pPr>
              <a:endParaRPr lang="bg-BG" noProof="1"/>
            </a:p>
          </p:txBody>
        </p:sp>
        <p:sp>
          <p:nvSpPr>
            <p:cNvPr id="18" name="矩形 17"/>
            <p:cNvSpPr/>
            <p:nvPr/>
          </p:nvSpPr>
          <p:spPr>
            <a:xfrm>
              <a:off x="884909" y="5171171"/>
              <a:ext cx="10409051" cy="7645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>
                  <a:solidFill>
                    <a:schemeClr val="bg1"/>
                  </a:solidFill>
                </a:rPr>
                <a:t>作业 </a:t>
              </a:r>
              <a:r>
                <a:rPr lang="zh-CN" altLang="en-US" sz="1600" b="1" smtClean="0">
                  <a:solidFill>
                    <a:schemeClr val="bg1"/>
                  </a:solidFill>
                </a:rPr>
                <a:t>：从</a:t>
              </a:r>
              <a:r>
                <a:rPr lang="zh-CN" altLang="en-US" sz="1600" b="1">
                  <a:solidFill>
                    <a:schemeClr val="bg1"/>
                  </a:solidFill>
                </a:rPr>
                <a:t>春、夏、秋、冬四季中选任一季节，创作一幅 </a:t>
              </a:r>
              <a:r>
                <a:rPr lang="en-US" altLang="zh-CN" sz="1600" b="1">
                  <a:solidFill>
                    <a:schemeClr val="bg1"/>
                  </a:solidFill>
                </a:rPr>
                <a:t>8 </a:t>
              </a:r>
              <a:r>
                <a:rPr lang="zh-CN" altLang="en-US" sz="1600" b="1">
                  <a:solidFill>
                    <a:schemeClr val="bg1"/>
                  </a:solidFill>
                </a:rPr>
                <a:t>开色彩小稿水粉风景作品。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2723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水粉静物写生训练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7" name="TextBox 47"/>
          <p:cNvSpPr txBox="1">
            <a:spLocks noChangeArrowheads="1"/>
          </p:cNvSpPr>
          <p:nvPr/>
        </p:nvSpPr>
        <p:spPr bwMode="auto">
          <a:xfrm flipH="1">
            <a:off x="738998" y="1517628"/>
            <a:ext cx="782134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、水粉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风景组合写生步骤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018375" y="6073651"/>
            <a:ext cx="4115675" cy="46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/>
              <a:t>写生图例</a:t>
            </a:r>
            <a:endParaRPr lang="zh-CN" altLang="en-US" sz="1400"/>
          </a:p>
        </p:txBody>
      </p:sp>
      <p:pic>
        <p:nvPicPr>
          <p:cNvPr id="9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/>
          <a:srcRect l="40059" t="19098" r="38230" b="55046"/>
          <a:stretch>
            <a:fillRect/>
          </a:stretch>
        </p:blipFill>
        <p:spPr>
          <a:xfrm>
            <a:off x="3093968" y="2398624"/>
            <a:ext cx="5964487" cy="3354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392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水粉风景写生训练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3" name="矩形 22"/>
          <p:cNvSpPr/>
          <p:nvPr/>
        </p:nvSpPr>
        <p:spPr>
          <a:xfrm>
            <a:off x="738997" y="1856174"/>
            <a:ext cx="5220369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用</a:t>
            </a:r>
            <a:r>
              <a:rPr lang="zh-CN" altLang="en-US" sz="1400"/>
              <a:t>单色水粉或铅笔起稿，注意所画房屋的</a:t>
            </a:r>
            <a:r>
              <a:rPr lang="zh-CN" altLang="en-US" sz="1400"/>
              <a:t>透视</a:t>
            </a:r>
            <a:r>
              <a:rPr lang="zh-CN" altLang="en-US" sz="1400" smtClean="0"/>
              <a:t>关系。</a:t>
            </a:r>
            <a:endParaRPr lang="zh-CN" altLang="en-US" sz="1400"/>
          </a:p>
        </p:txBody>
      </p:sp>
      <p:sp>
        <p:nvSpPr>
          <p:cNvPr id="24" name="TextBox 47"/>
          <p:cNvSpPr txBox="1">
            <a:spLocks noChangeArrowheads="1"/>
          </p:cNvSpPr>
          <p:nvPr/>
        </p:nvSpPr>
        <p:spPr bwMode="auto">
          <a:xfrm flipH="1">
            <a:off x="738998" y="151762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en-US" altLang="zh-CN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、起稿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23569" y="1856174"/>
            <a:ext cx="5170557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先</a:t>
            </a:r>
            <a:r>
              <a:rPr lang="zh-CN" altLang="en-US" sz="1400"/>
              <a:t>画天空、远处房屋，后画近处房屋及地面，把握住画面的</a:t>
            </a:r>
            <a:r>
              <a:rPr lang="zh-CN" altLang="en-US" sz="1400"/>
              <a:t>主调</a:t>
            </a:r>
            <a:r>
              <a:rPr lang="zh-CN" altLang="en-US" sz="1400" smtClean="0"/>
              <a:t>冷色。</a:t>
            </a:r>
            <a:endParaRPr lang="zh-CN" altLang="en-US" sz="1400"/>
          </a:p>
        </p:txBody>
      </p:sp>
      <p:sp>
        <p:nvSpPr>
          <p:cNvPr id="29" name="TextBox 47"/>
          <p:cNvSpPr txBox="1">
            <a:spLocks noChangeArrowheads="1"/>
          </p:cNvSpPr>
          <p:nvPr/>
        </p:nvSpPr>
        <p:spPr bwMode="auto">
          <a:xfrm flipH="1">
            <a:off x="6323570" y="151762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en-US" altLang="zh-CN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、上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大体色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/>
          <a:srcRect l="40059" t="61473" r="38230" b="12671"/>
          <a:stretch>
            <a:fillRect/>
          </a:stretch>
        </p:blipFill>
        <p:spPr>
          <a:xfrm>
            <a:off x="738997" y="2971671"/>
            <a:ext cx="5034650" cy="2831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/>
          <a:srcRect l="41879" t="18404" r="39633" b="59441"/>
          <a:stretch>
            <a:fillRect/>
          </a:stretch>
        </p:blipFill>
        <p:spPr>
          <a:xfrm>
            <a:off x="6397141" y="2980243"/>
            <a:ext cx="5003452" cy="2814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392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水粉风景写生训练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3" name="矩形 22"/>
          <p:cNvSpPr/>
          <p:nvPr/>
        </p:nvSpPr>
        <p:spPr>
          <a:xfrm>
            <a:off x="738997" y="1734254"/>
            <a:ext cx="5220369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此</a:t>
            </a:r>
            <a:r>
              <a:rPr lang="zh-CN" altLang="en-US" sz="1400"/>
              <a:t>作品的画面创作应从房屋暗部开始深入刻画。暗部受天空色彩的影响偏 冷、亮部受阳光照射的影响偏暖，形成鲜明的冷暖对比，尤其需注意墙壁、门窗的透视，再加强画面的分量感，使其表现得更加深入</a:t>
            </a:r>
            <a:r>
              <a:rPr lang="zh-CN" altLang="en-US" sz="1400"/>
              <a:t>、</a:t>
            </a:r>
            <a:r>
              <a:rPr lang="zh-CN" altLang="en-US" sz="1400" smtClean="0"/>
              <a:t>准确。</a:t>
            </a:r>
            <a:endParaRPr lang="zh-CN" altLang="en-US" sz="1400"/>
          </a:p>
        </p:txBody>
      </p:sp>
      <p:sp>
        <p:nvSpPr>
          <p:cNvPr id="24" name="TextBox 47"/>
          <p:cNvSpPr txBox="1">
            <a:spLocks noChangeArrowheads="1"/>
          </p:cNvSpPr>
          <p:nvPr/>
        </p:nvSpPr>
        <p:spPr bwMode="auto">
          <a:xfrm flipH="1">
            <a:off x="738998" y="139570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en-US" altLang="zh-CN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、深入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刻画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23569" y="1734254"/>
            <a:ext cx="5170557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总体</a:t>
            </a:r>
            <a:r>
              <a:rPr lang="zh-CN" altLang="en-US" sz="1400"/>
              <a:t>观察前后色彩的运用是否得当、空间色彩的表达是否准确，</a:t>
            </a:r>
            <a:r>
              <a:rPr lang="zh-CN" altLang="en-US" sz="1400"/>
              <a:t>注意</a:t>
            </a:r>
            <a:r>
              <a:rPr lang="zh-CN" altLang="en-US" sz="1400" smtClean="0"/>
              <a:t>近处</a:t>
            </a:r>
            <a:r>
              <a:rPr lang="zh-CN" altLang="en-US" sz="1400"/>
              <a:t>建筑物要深入、充分，远处建筑物要虚化、深远，力求整个画面</a:t>
            </a:r>
            <a:r>
              <a:rPr lang="zh-CN" altLang="en-US" sz="1400"/>
              <a:t>色调</a:t>
            </a:r>
            <a:r>
              <a:rPr lang="zh-CN" altLang="en-US" sz="1400" smtClean="0"/>
              <a:t>和谐</a:t>
            </a:r>
            <a:r>
              <a:rPr lang="zh-CN" altLang="en-US" sz="1400"/>
              <a:t>、</a:t>
            </a:r>
            <a:r>
              <a:rPr lang="zh-CN" altLang="en-US" sz="1400"/>
              <a:t>主次</a:t>
            </a:r>
            <a:r>
              <a:rPr lang="zh-CN" altLang="en-US" sz="1400" smtClean="0"/>
              <a:t>分明。</a:t>
            </a:r>
            <a:endParaRPr lang="zh-CN" altLang="en-US" sz="1400"/>
          </a:p>
        </p:txBody>
      </p:sp>
      <p:sp>
        <p:nvSpPr>
          <p:cNvPr id="29" name="TextBox 47"/>
          <p:cNvSpPr txBox="1">
            <a:spLocks noChangeArrowheads="1"/>
          </p:cNvSpPr>
          <p:nvPr/>
        </p:nvSpPr>
        <p:spPr bwMode="auto">
          <a:xfrm flipH="1">
            <a:off x="6323570" y="139570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en-US" altLang="zh-CN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、调整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41246" t="53574" r="39178" b="22368"/>
          <a:stretch>
            <a:fillRect/>
          </a:stretch>
        </p:blipFill>
        <p:spPr>
          <a:xfrm>
            <a:off x="6959705" y="3387801"/>
            <a:ext cx="3929012" cy="22098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41879" t="62246" r="39633" b="15599"/>
          <a:stretch>
            <a:fillRect/>
          </a:stretch>
        </p:blipFill>
        <p:spPr>
          <a:xfrm>
            <a:off x="1334336" y="3359543"/>
            <a:ext cx="4029690" cy="226631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738996" y="5963570"/>
            <a:ext cx="10632636" cy="581732"/>
            <a:chOff x="738995" y="5083890"/>
            <a:chExt cx="10554965" cy="966104"/>
          </a:xfrm>
        </p:grpSpPr>
        <p:sp>
          <p:nvSpPr>
            <p:cNvPr id="16" name="稻壳儿搜索【幻雨工作室】_8"/>
            <p:cNvSpPr/>
            <p:nvPr/>
          </p:nvSpPr>
          <p:spPr bwMode="auto">
            <a:xfrm>
              <a:off x="738995" y="5083890"/>
              <a:ext cx="10554964" cy="966104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rgbClr val="93CFD0"/>
            </a:solidFill>
            <a:ln w="9525" cap="flat">
              <a:noFill/>
              <a:miter lim="800000"/>
            </a:ln>
            <a:effectLst/>
            <a:scene3d>
              <a:camera prst="orthographicFront"/>
              <a:lightRig rig="chilly" dir="t">
                <a:rot lat="0" lon="0" rev="0"/>
              </a:lightRig>
            </a:scene3d>
            <a:sp3d/>
          </p:spPr>
          <p:txBody>
            <a:bodyPr lIns="0" tIns="0" rIns="0" bIns="0" anchor="ctr"/>
            <a:lstStyle/>
            <a:p>
              <a:pPr algn="ctr" fontAlgn="auto">
                <a:lnSpc>
                  <a:spcPct val="130000"/>
                </a:lnSpc>
              </a:pPr>
              <a:endParaRPr lang="bg-BG" noProof="1"/>
            </a:p>
          </p:txBody>
        </p:sp>
        <p:sp>
          <p:nvSpPr>
            <p:cNvPr id="17" name="矩形 16"/>
            <p:cNvSpPr/>
            <p:nvPr/>
          </p:nvSpPr>
          <p:spPr>
            <a:xfrm>
              <a:off x="884909" y="5196481"/>
              <a:ext cx="10409051" cy="7645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>
                  <a:solidFill>
                    <a:schemeClr val="bg1"/>
                  </a:solidFill>
                </a:rPr>
                <a:t>作业 </a:t>
              </a:r>
              <a:r>
                <a:rPr lang="zh-CN" altLang="en-US" sz="1600" b="1" smtClean="0">
                  <a:solidFill>
                    <a:schemeClr val="bg1"/>
                  </a:solidFill>
                </a:rPr>
                <a:t>：从</a:t>
              </a:r>
              <a:r>
                <a:rPr lang="zh-CN" altLang="en-US" sz="1600" b="1">
                  <a:solidFill>
                    <a:schemeClr val="bg1"/>
                  </a:solidFill>
                </a:rPr>
                <a:t>春、夏、秋、冬四季中选任一季节，创作一幅</a:t>
              </a:r>
              <a:r>
                <a:rPr lang="en-US" altLang="zh-CN" sz="1600" b="1">
                  <a:solidFill>
                    <a:schemeClr val="bg1"/>
                  </a:solidFill>
                </a:rPr>
                <a:t>4</a:t>
              </a:r>
              <a:r>
                <a:rPr lang="zh-CN" altLang="en-US" sz="1600" b="1">
                  <a:solidFill>
                    <a:schemeClr val="bg1"/>
                  </a:solidFill>
                </a:rPr>
                <a:t>开水粉</a:t>
              </a:r>
              <a:r>
                <a:rPr lang="zh-CN" altLang="en-US" sz="1600" b="1">
                  <a:solidFill>
                    <a:schemeClr val="bg1"/>
                  </a:solidFill>
                </a:rPr>
                <a:t>风景</a:t>
              </a:r>
              <a:r>
                <a:rPr lang="zh-CN" altLang="en-US" sz="1600" b="1" smtClean="0">
                  <a:solidFill>
                    <a:schemeClr val="bg1"/>
                  </a:solidFill>
                </a:rPr>
                <a:t>组合</a:t>
              </a:r>
              <a:r>
                <a:rPr lang="zh-CN" altLang="en-US" sz="1600" b="1">
                  <a:solidFill>
                    <a:schemeClr val="bg1"/>
                  </a:solidFill>
                </a:rPr>
                <a:t>作品。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184" y="0"/>
            <a:ext cx="12186285" cy="685800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110373" y="3571846"/>
            <a:ext cx="1397000" cy="1422400"/>
          </a:xfrm>
          <a:prstGeom prst="ellipse">
            <a:avLst/>
          </a:prstGeom>
          <a:solidFill>
            <a:srgbClr val="E8C5A8">
              <a:alpha val="2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474127" y="2031424"/>
            <a:ext cx="5243744" cy="1448282"/>
          </a:xfrm>
          <a:noFill/>
        </p:spPr>
        <p:txBody>
          <a:bodyPr wrap="none">
            <a:spAutoFit/>
          </a:bodyPr>
          <a:lstStyle/>
          <a:p>
            <a:r>
              <a:rPr lang="zh-CN" altLang="en-US" sz="96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感谢观看</a:t>
            </a:r>
            <a:endParaRPr lang="zh-CN" altLang="en-US" sz="9600" b="1" dirty="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1757" y="4897425"/>
            <a:ext cx="3674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演讲者：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xxx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      </a:t>
            </a:r>
            <a:r>
              <a:rPr lang="zh-CN" altLang="en-US" sz="1600" dirty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时间</a:t>
            </a:r>
            <a:r>
              <a:rPr lang="zh-CN" altLang="en-US" sz="16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：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2024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年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9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月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6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日</a:t>
            </a:r>
            <a:endParaRPr lang="zh-CN" altLang="en-US" sz="1600" dirty="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4800580" y="-50800"/>
            <a:ext cx="379412" cy="4410075"/>
            <a:chOff x="6534364" y="0"/>
            <a:chExt cx="222606" cy="2363056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534364" y="0"/>
              <a:ext cx="0" cy="2363056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646133" y="0"/>
              <a:ext cx="0" cy="1533690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756970" y="0"/>
              <a:ext cx="0" cy="1181528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 bwMode="auto">
          <a:xfrm>
            <a:off x="6302355" y="254000"/>
            <a:ext cx="111125" cy="1385888"/>
            <a:chOff x="8157681" y="0"/>
            <a:chExt cx="111381" cy="1385529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8216553" y="0"/>
              <a:ext cx="0" cy="1264910"/>
            </a:xfrm>
            <a:prstGeom prst="line">
              <a:avLst/>
            </a:prstGeom>
            <a:ln>
              <a:solidFill>
                <a:srgbClr val="B1C5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8157681" y="1274433"/>
              <a:ext cx="111381" cy="111096"/>
            </a:xfrm>
            <a:prstGeom prst="ellipse">
              <a:avLst/>
            </a:prstGeom>
            <a:noFill/>
            <a:ln>
              <a:solidFill>
                <a:srgbClr val="B1C5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latin typeface="方正仿宋简体" panose="02010601030101010101" charset="-122"/>
                <a:ea typeface="方正仿宋简体" panose="02010601030101010101" charset="-122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6732567" y="1109663"/>
            <a:ext cx="298450" cy="300037"/>
          </a:xfrm>
          <a:prstGeom prst="ellipse">
            <a:avLst/>
          </a:prstGeom>
          <a:solidFill>
            <a:srgbClr val="E8C5A8">
              <a:alpha val="58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290836" y="3317596"/>
            <a:ext cx="195263" cy="21590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194257" y="3721584"/>
            <a:ext cx="300037" cy="29845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pic>
        <p:nvPicPr>
          <p:cNvPr id="22" name="组合 5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7261" y="-190500"/>
            <a:ext cx="190500" cy="33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39"/>
          <p:cNvSpPr txBox="1"/>
          <p:nvPr/>
        </p:nvSpPr>
        <p:spPr>
          <a:xfrm>
            <a:off x="3091695" y="4237825"/>
            <a:ext cx="6008609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美术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是一门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艺术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，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 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一种创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想，是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把心中想的东西画出来。</a:t>
            </a:r>
            <a:endParaRPr lang="zh-CN" altLang="en-US" sz="1400">
              <a:solidFill>
                <a:srgbClr val="7A2E1C"/>
              </a:solidFill>
              <a:latin typeface="思源黑体 Light" pitchFamily="34" charset="-122"/>
              <a:ea typeface="思源黑体 Light" pitchFamily="34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  <p:bldP spid="20" grpId="0" animBg="1"/>
      <p:bldP spid="21" grpId="0" bldLvl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525102" y="2597634"/>
            <a:ext cx="1397000" cy="1422400"/>
          </a:xfrm>
          <a:prstGeom prst="ellipse">
            <a:avLst/>
          </a:prstGeom>
          <a:solidFill>
            <a:srgbClr val="E8C5A8">
              <a:alpha val="2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/>
          <a:srcRect r="67084" b="25747"/>
          <a:stretch>
            <a:fillRect/>
          </a:stretch>
        </p:blipFill>
        <p:spPr>
          <a:xfrm>
            <a:off x="0" y="465518"/>
            <a:ext cx="1318745" cy="7423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37324" y="2117975"/>
            <a:ext cx="5878532" cy="1902059"/>
          </a:xfr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4400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第三节</a:t>
            </a:r>
            <a:br>
              <a:rPr lang="en-US" altLang="zh-CN" sz="54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</a:br>
            <a:r>
              <a:rPr lang="zh-CN" altLang="en-US" sz="5400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水粉</a:t>
            </a:r>
            <a:r>
              <a:rPr lang="zh-CN" altLang="en-US" sz="54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风景写生训练</a:t>
            </a:r>
            <a:endParaRPr lang="zh-CN" altLang="en-US" sz="5400" b="1" dirty="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784160" y="1996197"/>
            <a:ext cx="195263" cy="21590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194257" y="3721584"/>
            <a:ext cx="300037" cy="29845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pic>
        <p:nvPicPr>
          <p:cNvPr id="18" name="图片 17" descr="P-10227086-1021525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20451" r="13407"/>
          <a:stretch>
            <a:fillRect/>
          </a:stretch>
        </p:blipFill>
        <p:spPr>
          <a:xfrm rot="16200000">
            <a:off x="6523674" y="980758"/>
            <a:ext cx="6367780" cy="4969510"/>
          </a:xfrm>
          <a:prstGeom prst="rect">
            <a:avLst/>
          </a:prstGeom>
        </p:spPr>
      </p:pic>
      <p:sp>
        <p:nvSpPr>
          <p:cNvPr id="26" name="椭圆 25"/>
          <p:cNvSpPr/>
          <p:nvPr/>
        </p:nvSpPr>
        <p:spPr>
          <a:xfrm>
            <a:off x="6732567" y="1109663"/>
            <a:ext cx="298450" cy="300037"/>
          </a:xfrm>
          <a:prstGeom prst="ellipse">
            <a:avLst/>
          </a:prstGeom>
          <a:solidFill>
            <a:srgbClr val="E8C5A8">
              <a:alpha val="58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7" name="TextBox 47"/>
          <p:cNvSpPr txBox="1">
            <a:spLocks noChangeArrowheads="1"/>
          </p:cNvSpPr>
          <p:nvPr/>
        </p:nvSpPr>
        <p:spPr bwMode="auto">
          <a:xfrm flipH="1">
            <a:off x="937323" y="4169259"/>
            <a:ext cx="6845467" cy="46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mtClean="0"/>
              <a:t>水粉</a:t>
            </a:r>
            <a:r>
              <a:rPr lang="zh-CN" altLang="en-US"/>
              <a:t>单色小稿写生步骤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28" name="TextBox 47"/>
          <p:cNvSpPr txBox="1">
            <a:spLocks noChangeArrowheads="1"/>
          </p:cNvSpPr>
          <p:nvPr/>
        </p:nvSpPr>
        <p:spPr bwMode="auto">
          <a:xfrm flipH="1">
            <a:off x="937323" y="4639123"/>
            <a:ext cx="3729269" cy="50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/>
              <a:t>水粉色彩小稿写生步骤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29" name="TextBox 47"/>
          <p:cNvSpPr txBox="1">
            <a:spLocks noChangeArrowheads="1"/>
          </p:cNvSpPr>
          <p:nvPr/>
        </p:nvSpPr>
        <p:spPr bwMode="auto">
          <a:xfrm flipH="1">
            <a:off x="937324" y="5108987"/>
            <a:ext cx="3587778" cy="50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/>
              <a:t>水粉风景组合写生步骤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0" grpId="0" animBg="1"/>
      <p:bldP spid="21" grpId="0" bldLvl="0" animBg="1"/>
      <p:bldP spid="2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4223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水粉风景写生</a:t>
            </a:r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训练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7" name="TextBox 47"/>
          <p:cNvSpPr txBox="1">
            <a:spLocks noChangeArrowheads="1"/>
          </p:cNvSpPr>
          <p:nvPr/>
        </p:nvSpPr>
        <p:spPr bwMode="auto">
          <a:xfrm flipH="1">
            <a:off x="738998" y="1624554"/>
            <a:ext cx="7821342" cy="33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观察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以下四幅图（见图 </a:t>
            </a:r>
            <a:r>
              <a:rPr lang="en-US" altLang="zh-CN" sz="160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1-1 --- 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图 </a:t>
            </a:r>
            <a:r>
              <a:rPr lang="en-US" altLang="zh-CN" sz="160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1-4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），回答下列问题。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17" name="TextBox 4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733470" y="5122995"/>
            <a:ext cx="2763018" cy="73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图 </a:t>
            </a:r>
            <a:r>
              <a:rPr lang="en-US" altLang="zh-CN" sz="1400" smtClean="0"/>
              <a:t>1-1</a:t>
            </a:r>
            <a:endParaRPr lang="en-US" altLang="zh-CN" sz="1400" smtClean="0"/>
          </a:p>
          <a:p>
            <a:pPr algn="ctr">
              <a:lnSpc>
                <a:spcPct val="150000"/>
              </a:lnSpc>
            </a:pPr>
            <a:r>
              <a:rPr lang="en-US" altLang="zh-CN" sz="1400"/>
              <a:t>《</a:t>
            </a:r>
            <a:r>
              <a:rPr lang="zh-CN" altLang="en-US" sz="1400"/>
              <a:t>麦田</a:t>
            </a:r>
            <a:r>
              <a:rPr lang="en-US" altLang="zh-CN" sz="1400"/>
              <a:t>》</a:t>
            </a:r>
            <a:r>
              <a:rPr lang="zh-CN" altLang="en-US" sz="1400"/>
              <a:t>水粉画 </a:t>
            </a:r>
            <a:r>
              <a:rPr lang="en-US" altLang="zh-CN" sz="1400"/>
              <a:t>/ </a:t>
            </a:r>
            <a:r>
              <a:rPr lang="zh-CN" altLang="en-US" sz="1400"/>
              <a:t>张素伟 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18" name="TextBox 4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3535541" y="5122995"/>
            <a:ext cx="2718776" cy="73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图 </a:t>
            </a:r>
            <a:r>
              <a:rPr lang="en-US" altLang="zh-CN" sz="1400" smtClean="0"/>
              <a:t>1-2</a:t>
            </a:r>
            <a:endParaRPr lang="en-US" altLang="zh-CN" sz="1400" smtClean="0"/>
          </a:p>
          <a:p>
            <a:pPr algn="ctr">
              <a:lnSpc>
                <a:spcPct val="150000"/>
              </a:lnSpc>
            </a:pPr>
            <a:r>
              <a:rPr lang="en-US" altLang="zh-CN" sz="1400"/>
              <a:t>《</a:t>
            </a:r>
            <a:r>
              <a:rPr lang="zh-CN" altLang="en-US" sz="1400"/>
              <a:t>街头</a:t>
            </a:r>
            <a:r>
              <a:rPr lang="en-US" altLang="zh-CN" sz="1400"/>
              <a:t>》</a:t>
            </a:r>
            <a:r>
              <a:rPr lang="zh-CN" altLang="en-US" sz="1400"/>
              <a:t>水粉画 </a:t>
            </a:r>
            <a:r>
              <a:rPr lang="en-US" altLang="zh-CN" sz="1400"/>
              <a:t>/ </a:t>
            </a:r>
            <a:r>
              <a:rPr lang="zh-CN" altLang="en-US" sz="1400"/>
              <a:t>张素伟</a:t>
            </a:r>
            <a:endParaRPr lang="en-US" altLang="zh-CN" sz="1400" dirty="0"/>
          </a:p>
        </p:txBody>
      </p:sp>
      <p:sp>
        <p:nvSpPr>
          <p:cNvPr id="19" name="TextBox 4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6249588" y="5122996"/>
            <a:ext cx="2686145" cy="73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图</a:t>
            </a:r>
            <a:r>
              <a:rPr lang="en-US" altLang="zh-CN" sz="1400"/>
              <a:t> 1-</a:t>
            </a:r>
            <a:r>
              <a:rPr lang="zh-CN" altLang="en-US" sz="1400"/>
              <a:t> </a:t>
            </a:r>
            <a:r>
              <a:rPr lang="en-US" altLang="zh-CN" sz="1400" smtClean="0"/>
              <a:t>3 </a:t>
            </a:r>
            <a:endParaRPr lang="en-US" altLang="zh-CN" sz="1400" smtClean="0"/>
          </a:p>
          <a:p>
            <a:pPr algn="ctr">
              <a:lnSpc>
                <a:spcPct val="150000"/>
              </a:lnSpc>
            </a:pPr>
            <a:r>
              <a:rPr lang="en-US" altLang="zh-CN" sz="1400"/>
              <a:t>《</a:t>
            </a:r>
            <a:r>
              <a:rPr lang="zh-CN" altLang="en-US" sz="1400"/>
              <a:t>村头小路</a:t>
            </a:r>
            <a:r>
              <a:rPr lang="en-US" altLang="zh-CN" sz="1400"/>
              <a:t>》</a:t>
            </a:r>
            <a:r>
              <a:rPr lang="zh-CN" altLang="en-US" sz="1400"/>
              <a:t>水粉画 </a:t>
            </a:r>
            <a:r>
              <a:rPr lang="en-US" altLang="zh-CN" sz="1400"/>
              <a:t>/ </a:t>
            </a:r>
            <a:r>
              <a:rPr lang="zh-CN" altLang="en-US" sz="1400"/>
              <a:t>王红岩</a:t>
            </a:r>
            <a:endParaRPr lang="en-US" altLang="zh-CN" sz="1400" dirty="0"/>
          </a:p>
        </p:txBody>
      </p:sp>
      <p:sp>
        <p:nvSpPr>
          <p:cNvPr id="20" name="TextBox 4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flipH="1">
            <a:off x="8976725" y="5122995"/>
            <a:ext cx="2548551" cy="73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图 </a:t>
            </a:r>
            <a:r>
              <a:rPr lang="en-US" altLang="zh-CN" sz="1400"/>
              <a:t>1-</a:t>
            </a:r>
            <a:r>
              <a:rPr lang="en-US" altLang="zh-CN" sz="1400" smtClean="0"/>
              <a:t>4 </a:t>
            </a:r>
            <a:endParaRPr lang="en-US" altLang="zh-CN" sz="1400" smtClean="0"/>
          </a:p>
          <a:p>
            <a:pPr algn="ctr">
              <a:lnSpc>
                <a:spcPct val="150000"/>
              </a:lnSpc>
            </a:pPr>
            <a:r>
              <a:rPr lang="en-US" altLang="zh-CN" sz="1400"/>
              <a:t>《</a:t>
            </a:r>
            <a:r>
              <a:rPr lang="zh-CN" altLang="en-US" sz="1400"/>
              <a:t>朱油坊</a:t>
            </a:r>
            <a:r>
              <a:rPr lang="en-US" altLang="zh-CN" sz="1400"/>
              <a:t>》</a:t>
            </a:r>
            <a:r>
              <a:rPr lang="zh-CN" altLang="en-US" sz="1400"/>
              <a:t>水粉画 </a:t>
            </a:r>
            <a:r>
              <a:rPr lang="en-US" altLang="zh-CN" sz="1400"/>
              <a:t>/ </a:t>
            </a:r>
            <a:r>
              <a:rPr lang="zh-CN" altLang="en-US" sz="1400"/>
              <a:t>王圣松</a:t>
            </a:r>
            <a:endParaRPr lang="en-US" altLang="zh-CN" sz="1400" dirty="0"/>
          </a:p>
        </p:txBody>
      </p:sp>
      <p:pic>
        <p:nvPicPr>
          <p:cNvPr id="41" name="图片 40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 l="35767" t="30757" r="49572" b="48584"/>
          <a:stretch>
            <a:fillRect/>
          </a:stretch>
        </p:blipFill>
        <p:spPr>
          <a:xfrm>
            <a:off x="853913" y="2853394"/>
            <a:ext cx="2718775" cy="152908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7"/>
          <a:srcRect l="51580" t="30757" r="33759" b="48584"/>
          <a:stretch>
            <a:fillRect/>
          </a:stretch>
        </p:blipFill>
        <p:spPr>
          <a:xfrm>
            <a:off x="3703183" y="2853394"/>
            <a:ext cx="2718775" cy="152908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7"/>
          <a:srcRect l="36423" t="57456" r="50485" b="19769"/>
          <a:stretch>
            <a:fillRect/>
          </a:stretch>
        </p:blipFill>
        <p:spPr>
          <a:xfrm>
            <a:off x="6552453" y="2998809"/>
            <a:ext cx="2202337" cy="123825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7"/>
          <a:srcRect l="53428" t="57662" r="35803" b="19568"/>
          <a:stretch>
            <a:fillRect/>
          </a:stretch>
        </p:blipFill>
        <p:spPr>
          <a:xfrm>
            <a:off x="9257678" y="3108664"/>
            <a:ext cx="1811832" cy="1018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7" name="TextBox 47"/>
          <p:cNvSpPr txBox="1">
            <a:spLocks noChangeArrowheads="1"/>
          </p:cNvSpPr>
          <p:nvPr/>
        </p:nvSpPr>
        <p:spPr bwMode="auto">
          <a:xfrm flipH="1">
            <a:off x="738998" y="1624554"/>
            <a:ext cx="7821342" cy="33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看看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观察图中的画面，分析不同季节的画面色调是怎样的。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8997" y="3185596"/>
            <a:ext cx="10583999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smtClean="0"/>
              <a:t>水分风景写生的对象与条件相对复杂，对学生来讲是一项极具挑战性的艺术创作。</a:t>
            </a:r>
            <a:endParaRPr lang="zh-CN" altLang="en-US" sz="1400" smtClean="0"/>
          </a:p>
          <a:p>
            <a:pPr>
              <a:lnSpc>
                <a:spcPct val="200000"/>
              </a:lnSpc>
            </a:pPr>
            <a:r>
              <a:rPr lang="zh-CN" altLang="en-US" sz="1400" smtClean="0"/>
              <a:t>首先，画风景需要独立选景、取舍，能不能在广阔的大自然中选准具有绘画表现价值的景物，是必须解决的问题。</a:t>
            </a:r>
            <a:endParaRPr lang="zh-CN" altLang="en-US" sz="1400" smtClean="0"/>
          </a:p>
          <a:p>
            <a:pPr>
              <a:lnSpc>
                <a:spcPct val="200000"/>
              </a:lnSpc>
            </a:pPr>
            <a:r>
              <a:rPr lang="zh-CN" altLang="en-US" sz="1400" smtClean="0"/>
              <a:t>其实，要确定水粉风景作品的构图。</a:t>
            </a:r>
            <a:endParaRPr lang="zh-CN" altLang="en-US" sz="1400" smtClean="0"/>
          </a:p>
          <a:p>
            <a:pPr>
              <a:lnSpc>
                <a:spcPct val="200000"/>
              </a:lnSpc>
            </a:pPr>
            <a:r>
              <a:rPr lang="zh-CN" altLang="en-US" sz="1400" smtClean="0"/>
              <a:t>最后，学生可逐步转入独立选景和作画的阶段。</a:t>
            </a:r>
            <a:endParaRPr lang="en-US" altLang="zh-CN" sz="1400" smtClean="0"/>
          </a:p>
        </p:txBody>
      </p:sp>
      <p:sp>
        <p:nvSpPr>
          <p:cNvPr id="21" name="TextBox 47"/>
          <p:cNvSpPr txBox="1">
            <a:spLocks noChangeArrowheads="1"/>
          </p:cNvSpPr>
          <p:nvPr/>
        </p:nvSpPr>
        <p:spPr bwMode="auto">
          <a:xfrm flipH="1">
            <a:off x="738998" y="2133095"/>
            <a:ext cx="782134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想想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假如让同学们用水粉工具去表现它们，该如何取舍景物？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47"/>
          <p:cNvSpPr txBox="1">
            <a:spLocks noChangeArrowheads="1"/>
          </p:cNvSpPr>
          <p:nvPr/>
        </p:nvSpPr>
        <p:spPr bwMode="auto">
          <a:xfrm flipH="1">
            <a:off x="738996" y="2641636"/>
            <a:ext cx="10953650" cy="33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做做：请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同学们以小稿的形式尝试临摹范画或照片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图。</a:t>
            </a:r>
            <a:endParaRPr lang="zh-CN" altLang="en-US" sz="1600" b="1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4223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水粉风景写生训练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7" name="矩形 6"/>
          <p:cNvSpPr/>
          <p:nvPr/>
        </p:nvSpPr>
        <p:spPr>
          <a:xfrm>
            <a:off x="738997" y="1312346"/>
            <a:ext cx="1058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smtClean="0"/>
              <a:t>在</a:t>
            </a:r>
            <a:r>
              <a:rPr lang="zh-CN" altLang="en-US" sz="1400"/>
              <a:t>这个阶段，要求学生必须具备一定的绘画技巧。具体的绘画技巧如下。</a:t>
            </a:r>
            <a:endParaRPr lang="zh-CN" altLang="en-US" sz="1400"/>
          </a:p>
        </p:txBody>
      </p:sp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4223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水粉风景写生训练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38997" y="1576486"/>
            <a:ext cx="10811872" cy="4292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400"/>
          </a:p>
          <a:p>
            <a:pPr>
              <a:lnSpc>
                <a:spcPct val="150000"/>
              </a:lnSpc>
            </a:pPr>
            <a:r>
              <a:rPr lang="zh-CN" altLang="en-US" sz="1400"/>
              <a:t>（</a:t>
            </a:r>
            <a:r>
              <a:rPr lang="en-US" altLang="zh-CN" sz="1400"/>
              <a:t>1</a:t>
            </a:r>
            <a:r>
              <a:rPr lang="zh-CN" altLang="en-US" sz="1400"/>
              <a:t>）观察并提炼近景、中景、远景的主体物，把握光源色、环境色与固有 色之间的关系。例如，根据作画时的实际天气、光线、时间对景物色彩的影 响，在水粉风景写生中表现出具体的时间、气候、季节等特征，并根据透视原 理进行虚实相生的变化处理，把握画面的整体</a:t>
            </a:r>
            <a:r>
              <a:rPr lang="zh-CN" altLang="en-US" sz="1400"/>
              <a:t>色调</a:t>
            </a:r>
            <a:r>
              <a:rPr lang="zh-CN" altLang="en-US" sz="1400" smtClean="0"/>
              <a:t>。 </a:t>
            </a:r>
            <a:endParaRPr lang="en-US" altLang="zh-CN" sz="1400" smtClean="0"/>
          </a:p>
          <a:p>
            <a:pPr>
              <a:lnSpc>
                <a:spcPct val="150000"/>
              </a:lnSpc>
            </a:pPr>
            <a:endParaRPr lang="zh-CN" altLang="en-US" sz="1400" smtClean="0"/>
          </a:p>
          <a:p>
            <a:pPr>
              <a:lnSpc>
                <a:spcPct val="150000"/>
              </a:lnSpc>
            </a:pPr>
            <a:r>
              <a:rPr lang="zh-CN" altLang="en-US" sz="1400" smtClean="0"/>
              <a:t>（</a:t>
            </a:r>
            <a:r>
              <a:rPr lang="en-US" altLang="zh-CN" sz="1400" smtClean="0"/>
              <a:t>2</a:t>
            </a:r>
            <a:r>
              <a:rPr lang="zh-CN" altLang="en-US" sz="1400" smtClean="0"/>
              <a:t>）明确创作的主次关系，布局好物体的位置。明确要画的主体物是什么， 把它放在画面偏中心的位置，以促使看画者形成一定的视觉中心。在这个过程中，可明确画幅的类型，如横构图、竖构图。 </a:t>
            </a:r>
            <a:endParaRPr lang="en-US" altLang="zh-CN" sz="1400" smtClean="0"/>
          </a:p>
          <a:p>
            <a:pPr>
              <a:lnSpc>
                <a:spcPct val="150000"/>
              </a:lnSpc>
            </a:pPr>
            <a:endParaRPr lang="zh-CN" altLang="en-US" sz="1400" smtClean="0"/>
          </a:p>
          <a:p>
            <a:pPr>
              <a:lnSpc>
                <a:spcPct val="150000"/>
              </a:lnSpc>
            </a:pPr>
            <a:r>
              <a:rPr lang="zh-CN" altLang="en-US" sz="1400" smtClean="0"/>
              <a:t>（</a:t>
            </a:r>
            <a:r>
              <a:rPr lang="en-US" altLang="zh-CN" sz="1400" smtClean="0"/>
              <a:t>3</a:t>
            </a:r>
            <a:r>
              <a:rPr lang="zh-CN" altLang="en-US" sz="1400" smtClean="0"/>
              <a:t>）审视视平线的高低。如果要表现景物的雄伟高耸，则将视平线放在画面的下部；如果要描绘景物的丰富层次和全景，则将视平线放在画面的上部。 切忌让视平线平分画面。 </a:t>
            </a:r>
            <a:endParaRPr lang="en-US" altLang="zh-CN" sz="1400" smtClean="0"/>
          </a:p>
          <a:p>
            <a:pPr>
              <a:lnSpc>
                <a:spcPct val="150000"/>
              </a:lnSpc>
            </a:pPr>
            <a:endParaRPr lang="zh-CN" altLang="en-US" sz="1400" smtClean="0"/>
          </a:p>
          <a:p>
            <a:pPr>
              <a:lnSpc>
                <a:spcPct val="150000"/>
              </a:lnSpc>
            </a:pPr>
            <a:r>
              <a:rPr lang="zh-CN" altLang="en-US" sz="1400" smtClean="0"/>
              <a:t>（</a:t>
            </a:r>
            <a:r>
              <a:rPr lang="en-US" altLang="zh-CN" sz="1400" smtClean="0"/>
              <a:t>4</a:t>
            </a:r>
            <a:r>
              <a:rPr lang="zh-CN" altLang="en-US" sz="1400" smtClean="0"/>
              <a:t>）均衡安排景物元素。画面要表现出高度的均衡，大块的黑、白、灰要有轻重之分，暗部和亮部不可平分画面。例如，在写生的过程中，需时刻注意景物的透视关系，要有一定的取舍。</a:t>
            </a:r>
            <a:endParaRPr lang="zh-CN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2723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水粉静物写生训练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7" name="TextBox 47"/>
          <p:cNvSpPr txBox="1">
            <a:spLocks noChangeArrowheads="1"/>
          </p:cNvSpPr>
          <p:nvPr/>
        </p:nvSpPr>
        <p:spPr bwMode="auto">
          <a:xfrm flipH="1">
            <a:off x="738998" y="1517628"/>
            <a:ext cx="782134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一、水粉单色小稿写生步骤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018375" y="6073651"/>
            <a:ext cx="4115675" cy="46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/>
              <a:t>写生图例</a:t>
            </a:r>
            <a:endParaRPr lang="zh-CN" altLang="en-US" sz="14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l="41232" t="23559" r="39052" b="52735"/>
          <a:stretch>
            <a:fillRect/>
          </a:stretch>
        </p:blipFill>
        <p:spPr>
          <a:xfrm>
            <a:off x="3122510" y="2414817"/>
            <a:ext cx="5907404" cy="3322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392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水粉风景写生训练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738997" y="1856174"/>
            <a:ext cx="52203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/>
              <a:t>构图起形用单色水粉或铅笔，简单概括出景物的基本形状和位置。在这个过程中需明确景物主体，使画面高低错落、富有变化。</a:t>
            </a:r>
            <a:endParaRPr lang="en-US" sz="1400"/>
          </a:p>
        </p:txBody>
      </p:sp>
      <p:sp>
        <p:nvSpPr>
          <p:cNvPr id="24" name="TextBox 4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738998" y="151762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en-US" altLang="zh-CN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构图起形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>
            <p:custDataLst>
              <p:tags r:id="rId4"/>
            </p:custDataLst>
          </p:nvPr>
        </p:nvSpPr>
        <p:spPr>
          <a:xfrm>
            <a:off x="6323569" y="1856174"/>
            <a:ext cx="5170557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在</a:t>
            </a:r>
            <a:r>
              <a:rPr lang="zh-CN" altLang="en-US" sz="1400"/>
              <a:t>铺大色块环节，需整体铺出天空、地面和房屋的颜色。第一遍铺色</a:t>
            </a:r>
            <a:r>
              <a:rPr lang="zh-CN" altLang="en-US" sz="1400"/>
              <a:t>时</a:t>
            </a:r>
            <a:r>
              <a:rPr lang="zh-CN" altLang="en-US" sz="1400" smtClean="0"/>
              <a:t>尽可能</a:t>
            </a:r>
            <a:r>
              <a:rPr lang="zh-CN" altLang="en-US" sz="1400"/>
              <a:t>拉开画面的黑白灰关系、</a:t>
            </a:r>
            <a:r>
              <a:rPr lang="zh-CN" altLang="en-US" sz="1400"/>
              <a:t>主次</a:t>
            </a:r>
            <a:r>
              <a:rPr lang="zh-CN" altLang="en-US" sz="1400" smtClean="0"/>
              <a:t>关系。</a:t>
            </a:r>
            <a:endParaRPr lang="zh-CN" altLang="en-US" sz="1400"/>
          </a:p>
        </p:txBody>
      </p:sp>
      <p:sp>
        <p:nvSpPr>
          <p:cNvPr id="29" name="TextBox 4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flipH="1">
            <a:off x="6323570" y="151762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en-US" altLang="zh-CN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、铺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大色块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 l="41232" t="65737" r="39052" b="12371"/>
          <a:stretch>
            <a:fillRect/>
          </a:stretch>
        </p:blipFill>
        <p:spPr>
          <a:xfrm>
            <a:off x="738997" y="3117788"/>
            <a:ext cx="5000194" cy="28124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/>
          <a:srcRect l="39126" t="16426" r="37173" b="58328"/>
          <a:stretch>
            <a:fillRect/>
          </a:stretch>
        </p:blipFill>
        <p:spPr>
          <a:xfrm>
            <a:off x="6397648" y="3058098"/>
            <a:ext cx="5212092" cy="2931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392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水粉风景写生训练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738997" y="1764734"/>
            <a:ext cx="503803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在</a:t>
            </a:r>
            <a:r>
              <a:rPr lang="zh-CN" altLang="en-US" sz="1400"/>
              <a:t>大体塑造环节，需依次进行简单的塑造，将明暗面区分开来并明确表达出来，使画面中的每个部分都能呈现出基本的体积感。在此，注意主要部分需 明暗对比强烈，次要部分需明暗对比微弱，以便拉开景物之间的</a:t>
            </a:r>
            <a:r>
              <a:rPr lang="zh-CN" altLang="en-US" sz="1400"/>
              <a:t>主次</a:t>
            </a:r>
            <a:r>
              <a:rPr lang="zh-CN" altLang="en-US" sz="1400" smtClean="0"/>
              <a:t>关系。</a:t>
            </a:r>
            <a:endParaRPr lang="zh-CN" altLang="en-US" sz="1400"/>
          </a:p>
        </p:txBody>
      </p:sp>
      <p:sp>
        <p:nvSpPr>
          <p:cNvPr id="24" name="TextBox 4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738998" y="142618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en-US" altLang="zh-CN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、大体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塑造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>
            <p:custDataLst>
              <p:tags r:id="rId4"/>
            </p:custDataLst>
          </p:nvPr>
        </p:nvSpPr>
        <p:spPr>
          <a:xfrm>
            <a:off x="6050300" y="1764734"/>
            <a:ext cx="5170557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在</a:t>
            </a:r>
            <a:r>
              <a:rPr lang="zh-CN" altLang="en-US" sz="1400"/>
              <a:t>调整完成环节，需进一步完善画面各个部分的关系。从视觉中心区域的局部着手，把握景物之间的前后距离和顺序，控制整体的黑白灰关系、前后关 系、主次关系等。最后，在调整完成时应适当增加细节、丰富画面，使节奏紧凑</a:t>
            </a:r>
            <a:r>
              <a:rPr lang="zh-CN" altLang="en-US" sz="1400" smtClean="0"/>
              <a:t>得当。</a:t>
            </a:r>
            <a:endParaRPr lang="en-US" sz="1400"/>
          </a:p>
        </p:txBody>
      </p:sp>
      <p:sp>
        <p:nvSpPr>
          <p:cNvPr id="29" name="TextBox 4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flipH="1">
            <a:off x="6050301" y="142618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en-US" altLang="zh-CN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、调整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 l="39746" t="66977" r="37655" b="7777"/>
          <a:stretch>
            <a:fillRect/>
          </a:stretch>
        </p:blipFill>
        <p:spPr>
          <a:xfrm>
            <a:off x="1087494" y="3292898"/>
            <a:ext cx="4341039" cy="2441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/>
          <a:srcRect l="39102" t="30995" r="37118" b="41314"/>
          <a:stretch>
            <a:fillRect/>
          </a:stretch>
        </p:blipFill>
        <p:spPr>
          <a:xfrm>
            <a:off x="6553271" y="3342428"/>
            <a:ext cx="4164613" cy="234251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38996" y="5994050"/>
            <a:ext cx="10632636" cy="581732"/>
            <a:chOff x="738995" y="5083890"/>
            <a:chExt cx="10554965" cy="966104"/>
          </a:xfrm>
        </p:grpSpPr>
        <p:sp>
          <p:nvSpPr>
            <p:cNvPr id="16" name="稻壳儿搜索【幻雨工作室】_8"/>
            <p:cNvSpPr/>
            <p:nvPr/>
          </p:nvSpPr>
          <p:spPr bwMode="auto">
            <a:xfrm>
              <a:off x="738995" y="5083890"/>
              <a:ext cx="10554964" cy="966104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rgbClr val="93CFD0"/>
            </a:solidFill>
            <a:ln w="9525" cap="flat">
              <a:noFill/>
              <a:miter lim="800000"/>
            </a:ln>
            <a:effectLst/>
            <a:scene3d>
              <a:camera prst="orthographicFront"/>
              <a:lightRig rig="chilly" dir="t">
                <a:rot lat="0" lon="0" rev="0"/>
              </a:lightRig>
            </a:scene3d>
            <a:sp3d/>
          </p:spPr>
          <p:txBody>
            <a:bodyPr lIns="0" tIns="0" rIns="0" bIns="0" anchor="ctr"/>
            <a:lstStyle/>
            <a:p>
              <a:pPr algn="ctr" fontAlgn="auto">
                <a:lnSpc>
                  <a:spcPct val="130000"/>
                </a:lnSpc>
              </a:pPr>
              <a:endParaRPr lang="bg-BG" noProof="1"/>
            </a:p>
          </p:txBody>
        </p:sp>
        <p:sp>
          <p:nvSpPr>
            <p:cNvPr id="17" name="矩形 16"/>
            <p:cNvSpPr/>
            <p:nvPr/>
          </p:nvSpPr>
          <p:spPr>
            <a:xfrm>
              <a:off x="884909" y="5171171"/>
              <a:ext cx="10409051" cy="7645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>
                  <a:solidFill>
                    <a:schemeClr val="bg1"/>
                  </a:solidFill>
                </a:rPr>
                <a:t>作业 </a:t>
              </a:r>
              <a:r>
                <a:rPr lang="zh-CN" altLang="en-US" sz="1600" b="1" smtClean="0">
                  <a:solidFill>
                    <a:schemeClr val="bg1"/>
                  </a:solidFill>
                </a:rPr>
                <a:t>：从</a:t>
              </a:r>
              <a:r>
                <a:rPr lang="zh-CN" altLang="en-US" sz="1600" b="1">
                  <a:solidFill>
                    <a:schemeClr val="bg1"/>
                  </a:solidFill>
                </a:rPr>
                <a:t>春、夏、秋、冬四季中选任一季节，创作一幅 </a:t>
              </a:r>
              <a:r>
                <a:rPr lang="en-US" altLang="zh-CN" sz="1600" b="1">
                  <a:solidFill>
                    <a:schemeClr val="bg1"/>
                  </a:solidFill>
                </a:rPr>
                <a:t>8 </a:t>
              </a:r>
              <a:r>
                <a:rPr lang="zh-CN" altLang="en-US" sz="1600" b="1">
                  <a:solidFill>
                    <a:schemeClr val="bg1"/>
                  </a:solidFill>
                </a:rPr>
                <a:t>开单色小稿</a:t>
              </a:r>
              <a:r>
                <a:rPr lang="zh-CN" altLang="en-US" sz="1600" b="1">
                  <a:solidFill>
                    <a:schemeClr val="bg1"/>
                  </a:solidFill>
                </a:rPr>
                <a:t>水粉</a:t>
              </a:r>
              <a:r>
                <a:rPr lang="zh-CN" altLang="en-US" sz="1600" b="1" smtClean="0">
                  <a:solidFill>
                    <a:schemeClr val="bg1"/>
                  </a:solidFill>
                </a:rPr>
                <a:t>风景作品。 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2723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水粉静物写生训练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7" name="TextBox 47"/>
          <p:cNvSpPr txBox="1">
            <a:spLocks noChangeArrowheads="1"/>
          </p:cNvSpPr>
          <p:nvPr/>
        </p:nvSpPr>
        <p:spPr bwMode="auto">
          <a:xfrm flipH="1">
            <a:off x="738998" y="1517628"/>
            <a:ext cx="782134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、水粉色彩小稿写生步骤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018375" y="6073651"/>
            <a:ext cx="4115675" cy="46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/>
              <a:t>写生图例</a:t>
            </a:r>
            <a:endParaRPr lang="zh-CN" altLang="en-US" sz="14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39739" t="21517" r="37764" b="52486"/>
          <a:stretch>
            <a:fillRect/>
          </a:stretch>
        </p:blipFill>
        <p:spPr>
          <a:xfrm>
            <a:off x="3006896" y="2347506"/>
            <a:ext cx="6146689" cy="3456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279.3062992125984,&quot;left&quot;:57.7535433070866,&quot;top&quot;:182.0292125984252,&quot;width&quot;:849.748503937008}"/>
</p:tagLst>
</file>

<file path=ppt/tags/tag10.xml><?xml version="1.0" encoding="utf-8"?>
<p:tagLst xmlns:p="http://schemas.openxmlformats.org/presentationml/2006/main">
  <p:tag name="KSO_WM_DIAGRAM_VIRTUALLY_FRAME" val="{&quot;height&quot;:359.674094488189,&quot;left&quot;:58.18874015748031,&quot;top&quot;:119.49826771653542,&quot;width&quot;:855.9640157480314}"/>
</p:tagLst>
</file>

<file path=ppt/tags/tag11.xml><?xml version="1.0" encoding="utf-8"?>
<p:tagLst xmlns:p="http://schemas.openxmlformats.org/presentationml/2006/main">
  <p:tag name="KSO_WM_DIAGRAM_VIRTUALLY_FRAME" val="{&quot;height&quot;:359.674094488189,&quot;left&quot;:58.18874015748031,&quot;top&quot;:119.49826771653542,&quot;width&quot;:855.9640157480314}"/>
</p:tagLst>
</file>

<file path=ppt/tags/tag12.xml><?xml version="1.0" encoding="utf-8"?>
<p:tagLst xmlns:p="http://schemas.openxmlformats.org/presentationml/2006/main">
  <p:tag name="KSO_WM_DIAGRAM_VIRTUALLY_FRAME" val="{&quot;height&quot;:359.674094488189,&quot;left&quot;:58.18874015748031,&quot;top&quot;:119.49826771653542,&quot;width&quot;:855.9640157480314}"/>
</p:tagLst>
</file>

<file path=ppt/tags/tag13.xml><?xml version="1.0" encoding="utf-8"?>
<p:tagLst xmlns:p="http://schemas.openxmlformats.org/presentationml/2006/main">
  <p:tag name="KSO_WM_DIAGRAM_VIRTUALLY_FRAME" val="{&quot;height&quot;:359.674094488189,&quot;left&quot;:58.18874015748031,&quot;top&quot;:119.49826771653542,&quot;width&quot;:855.9640157480314}"/>
</p:tagLst>
</file>

<file path=ppt/tags/tag14.xml><?xml version="1.0" encoding="utf-8"?>
<p:tagLst xmlns:p="http://schemas.openxmlformats.org/presentationml/2006/main">
  <p:tag name="KSO_WM_DIAGRAM_VIRTUALLY_FRAME" val="{&quot;height&quot;:359.674094488189,&quot;left&quot;:58.18874015748031,&quot;top&quot;:119.49826771653542,&quot;width&quot;:855.9640157480314}"/>
</p:tagLst>
</file>

<file path=ppt/tags/tag15.xml><?xml version="1.0" encoding="utf-8"?>
<p:tagLst xmlns:p="http://schemas.openxmlformats.org/presentationml/2006/main">
  <p:tag name="KSO_WM_DIAGRAM_VIRTUALLY_FRAME" val="{&quot;height&quot;:350.50818897637794,&quot;left&quot;:58.18874015748031,&quot;top&quot;:119.49826771653542,&quot;width&quot;:825.3433070866142}"/>
</p:tagLst>
</file>

<file path=ppt/tags/tag16.xml><?xml version="1.0" encoding="utf-8"?>
<p:tagLst xmlns:p="http://schemas.openxmlformats.org/presentationml/2006/main">
  <p:tag name="KSO_WM_DIAGRAM_VIRTUALLY_FRAME" val="{&quot;height&quot;:350.50818897637794,&quot;left&quot;:58.18874015748031,&quot;top&quot;:119.49826771653542,&quot;width&quot;:825.3433070866142}"/>
</p:tagLst>
</file>

<file path=ppt/tags/tag17.xml><?xml version="1.0" encoding="utf-8"?>
<p:tagLst xmlns:p="http://schemas.openxmlformats.org/presentationml/2006/main">
  <p:tag name="KSO_WM_DIAGRAM_VIRTUALLY_FRAME" val="{&quot;height&quot;:350.50818897637794,&quot;left&quot;:58.18874015748031,&quot;top&quot;:119.49826771653542,&quot;width&quot;:825.3433070866142}"/>
</p:tagLst>
</file>

<file path=ppt/tags/tag18.xml><?xml version="1.0" encoding="utf-8"?>
<p:tagLst xmlns:p="http://schemas.openxmlformats.org/presentationml/2006/main">
  <p:tag name="KSO_WM_DIAGRAM_VIRTUALLY_FRAME" val="{&quot;height&quot;:350.50818897637794,&quot;left&quot;:58.18874015748031,&quot;top&quot;:119.49826771653542,&quot;width&quot;:825.3433070866142}"/>
</p:tagLst>
</file>

<file path=ppt/tags/tag19.xml><?xml version="1.0" encoding="utf-8"?>
<p:tagLst xmlns:p="http://schemas.openxmlformats.org/presentationml/2006/main">
  <p:tag name="KSO_WM_DIAGRAM_VIRTUALLY_FRAME" val="{&quot;height&quot;:350.50818897637794,&quot;left&quot;:58.18874015748031,&quot;top&quot;:119.49826771653542,&quot;width&quot;:825.3433070866142}"/>
</p:tagLst>
</file>

<file path=ppt/tags/tag2.xml><?xml version="1.0" encoding="utf-8"?>
<p:tagLst xmlns:p="http://schemas.openxmlformats.org/presentationml/2006/main">
  <p:tag name="KSO_WM_DIAGRAM_VIRTUALLY_FRAME" val="{&quot;height&quot;:279.3062992125984,&quot;left&quot;:57.7535433070866,&quot;top&quot;:182.0292125984252,&quot;width&quot;:849.748503937008}"/>
</p:tagLst>
</file>

<file path=ppt/tags/tag20.xml><?xml version="1.0" encoding="utf-8"?>
<p:tagLst xmlns:p="http://schemas.openxmlformats.org/presentationml/2006/main">
  <p:tag name="KSO_WM_DIAGRAM_VIRTUALLY_FRAME" val="{&quot;height&quot;:350.50818897637794,&quot;left&quot;:58.18874015748031,&quot;top&quot;:119.49826771653542,&quot;width&quot;:825.3433070866142}"/>
</p:tagLst>
</file>

<file path=ppt/tags/tag21.xml><?xml version="1.0" encoding="utf-8"?>
<p:tagLst xmlns:p="http://schemas.openxmlformats.org/presentationml/2006/main">
  <p:tag name="KSO_WM_DIAGRAM_VIRTUALLY_FRAME" val="{&quot;height&quot;:369.274094488189,&quot;left&quot;:58.18874015748031,&quot;top&quot;:114.69826771653543,&quot;width&quot;:846.8605511811026}"/>
</p:tagLst>
</file>

<file path=ppt/tags/tag22.xml><?xml version="1.0" encoding="utf-8"?>
<p:tagLst xmlns:p="http://schemas.openxmlformats.org/presentationml/2006/main">
  <p:tag name="KSO_WM_DIAGRAM_VIRTUALLY_FRAME" val="{&quot;height&quot;:369.274094488189,&quot;left&quot;:58.18874015748031,&quot;top&quot;:114.69826771653543,&quot;width&quot;:846.8605511811026}"/>
</p:tagLst>
</file>

<file path=ppt/tags/tag23.xml><?xml version="1.0" encoding="utf-8"?>
<p:tagLst xmlns:p="http://schemas.openxmlformats.org/presentationml/2006/main">
  <p:tag name="KSO_WM_DIAGRAM_VIRTUALLY_FRAME" val="{&quot;height&quot;:369.274094488189,&quot;left&quot;:58.18874015748031,&quot;top&quot;:114.69826771653543,&quot;width&quot;:846.8605511811026}"/>
</p:tagLst>
</file>

<file path=ppt/tags/tag24.xml><?xml version="1.0" encoding="utf-8"?>
<p:tagLst xmlns:p="http://schemas.openxmlformats.org/presentationml/2006/main">
  <p:tag name="KSO_WM_DIAGRAM_VIRTUALLY_FRAME" val="{&quot;height&quot;:369.274094488189,&quot;left&quot;:58.18874015748031,&quot;top&quot;:114.69826771653543,&quot;width&quot;:846.8605511811026}"/>
</p:tagLst>
</file>

<file path=ppt/tags/tag25.xml><?xml version="1.0" encoding="utf-8"?>
<p:tagLst xmlns:p="http://schemas.openxmlformats.org/presentationml/2006/main">
  <p:tag name="KSO_WM_DIAGRAM_VIRTUALLY_FRAME" val="{&quot;height&quot;:369.274094488189,&quot;left&quot;:58.18874015748031,&quot;top&quot;:114.69826771653543,&quot;width&quot;:846.8605511811026}"/>
</p:tagLst>
</file>

<file path=ppt/tags/tag26.xml><?xml version="1.0" encoding="utf-8"?>
<p:tagLst xmlns:p="http://schemas.openxmlformats.org/presentationml/2006/main">
  <p:tag name="KSO_WM_DIAGRAM_VIRTUALLY_FRAME" val="{&quot;height&quot;:369.274094488189,&quot;left&quot;:58.18874015748031,&quot;top&quot;:114.69826771653543,&quot;width&quot;:846.8605511811026}"/>
</p:tagLst>
</file>

<file path=ppt/tags/tag27.xml><?xml version="1.0" encoding="utf-8"?>
<p:tagLst xmlns:p="http://schemas.openxmlformats.org/presentationml/2006/main">
  <p:tag name="commondata" val="eyJoZGlkIjoiZjcyMzk3ZmVlODIzNTI2MDkyOWE5MjE1ZTA3YTQ3ZmEifQ=="/>
</p:tagLst>
</file>

<file path=ppt/tags/tag3.xml><?xml version="1.0" encoding="utf-8"?>
<p:tagLst xmlns:p="http://schemas.openxmlformats.org/presentationml/2006/main">
  <p:tag name="KSO_WM_DIAGRAM_VIRTUALLY_FRAME" val="{&quot;height&quot;:279.3062992125984,&quot;left&quot;:57.7535433070866,&quot;top&quot;:182.0292125984252,&quot;width&quot;:849.748503937008}"/>
</p:tagLst>
</file>

<file path=ppt/tags/tag4.xml><?xml version="1.0" encoding="utf-8"?>
<p:tagLst xmlns:p="http://schemas.openxmlformats.org/presentationml/2006/main">
  <p:tag name="KSO_WM_DIAGRAM_VIRTUALLY_FRAME" val="{&quot;height&quot;:279.3062992125984,&quot;left&quot;:57.7535433070866,&quot;top&quot;:182.0292125984252,&quot;width&quot;:849.748503937008}"/>
</p:tagLst>
</file>

<file path=ppt/tags/tag5.xml><?xml version="1.0" encoding="utf-8"?>
<p:tagLst xmlns:p="http://schemas.openxmlformats.org/presentationml/2006/main">
  <p:tag name="KSO_WM_DIAGRAM_VIRTUALLY_FRAME" val="{&quot;height&quot;:279.3062992125984,&quot;left&quot;:57.7535433070866,&quot;top&quot;:182.0292125984252,&quot;width&quot;:849.748503937008}"/>
</p:tagLst>
</file>

<file path=ppt/tags/tag6.xml><?xml version="1.0" encoding="utf-8"?>
<p:tagLst xmlns:p="http://schemas.openxmlformats.org/presentationml/2006/main">
  <p:tag name="KSO_WM_DIAGRAM_VIRTUALLY_FRAME" val="{&quot;height&quot;:279.3062992125984,&quot;left&quot;:57.7535433070866,&quot;top&quot;:182.0292125984252,&quot;width&quot;:849.748503937008}"/>
</p:tagLst>
</file>

<file path=ppt/tags/tag7.xml><?xml version="1.0" encoding="utf-8"?>
<p:tagLst xmlns:p="http://schemas.openxmlformats.org/presentationml/2006/main">
  <p:tag name="KSO_WM_DIAGRAM_VIRTUALLY_FRAME" val="{&quot;height&quot;:279.3062992125984,&quot;left&quot;:57.7535433070866,&quot;top&quot;:182.0292125984252,&quot;width&quot;:849.748503937008}"/>
</p:tagLst>
</file>

<file path=ppt/tags/tag8.xml><?xml version="1.0" encoding="utf-8"?>
<p:tagLst xmlns:p="http://schemas.openxmlformats.org/presentationml/2006/main">
  <p:tag name="KSO_WM_DIAGRAM_VIRTUALLY_FRAME" val="{&quot;height&quot;:279.3062992125984,&quot;left&quot;:57.7535433070866,&quot;top&quot;:182.0292125984252,&quot;width&quot;:849.748503937008}"/>
</p:tagLst>
</file>

<file path=ppt/tags/tag9.xml><?xml version="1.0" encoding="utf-8"?>
<p:tagLst xmlns:p="http://schemas.openxmlformats.org/presentationml/2006/main">
  <p:tag name="KSO_WM_DIAGRAM_VIRTUALLY_FRAME" val="{&quot;height&quot;:359.674094488189,&quot;left&quot;:58.18874015748031,&quot;top&quot;:119.49826771653542,&quot;width&quot;:855.964015748031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2026</Words>
  <Application>WPS 演示</Application>
  <PresentationFormat>宽屏</PresentationFormat>
  <Paragraphs>145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思源黑体 CN Bold</vt:lpstr>
      <vt:lpstr>黑体</vt:lpstr>
      <vt:lpstr>方正仿宋简体</vt:lpstr>
      <vt:lpstr>思源黑体 Light</vt:lpstr>
      <vt:lpstr>微软雅黑</vt:lpstr>
      <vt:lpstr>等线</vt:lpstr>
      <vt:lpstr>Arial Unicode MS</vt:lpstr>
      <vt:lpstr>等线 Light</vt:lpstr>
      <vt:lpstr>Office 主题​​</vt:lpstr>
      <vt:lpstr>1_Office 主题​​</vt:lpstr>
      <vt:lpstr>第二章 水粉画写生训练</vt:lpstr>
      <vt:lpstr>第三节 水粉风景写生训练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绘画的语言</dc:title>
  <dc:creator>刘 淼</dc:creator>
  <cp:lastModifiedBy>LxY</cp:lastModifiedBy>
  <cp:revision>265</cp:revision>
  <dcterms:created xsi:type="dcterms:W3CDTF">2021-08-29T14:09:00Z</dcterms:created>
  <dcterms:modified xsi:type="dcterms:W3CDTF">2025-05-21T07:21:32Z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33A0964D1C18414F834FF9BA41A0E856_12</vt:lpwstr>
  </property>
  <property fmtid="{D5CDD505-2E9C-101B-9397-08002B2CF9AE}" pid="3" name="KSOProductBuildVer">
    <vt:lpwstr>2052-12.1.0.20784</vt:lpwstr>
  </property>
</Properties>
</file>