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430" r:id="rId3"/>
    <p:sldId id="421" r:id="rId4"/>
    <p:sldId id="413" r:id="rId5"/>
    <p:sldId id="414" r:id="rId6"/>
    <p:sldId id="427" r:id="rId7"/>
    <p:sldId id="428" r:id="rId8"/>
    <p:sldId id="429" r:id="rId9"/>
    <p:sldId id="422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E5D8"/>
    <a:srgbClr val="E8C5A8"/>
    <a:srgbClr val="7A2E1C"/>
    <a:srgbClr val="93CFD0"/>
    <a:srgbClr val="B76115"/>
    <a:srgbClr val="F6F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84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413" y="82"/>
      </p:cViewPr>
      <p:guideLst>
        <p:guide orient="horz" pos="2148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7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F290C-23B1-4D18-B6D9-BAF99786B2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485A0-B4AB-4AFE-8F90-CA09D2C830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664" y="0"/>
            <a:ext cx="12186285" cy="6858000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3110373" y="3571846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17561" y="1428453"/>
            <a:ext cx="7556877" cy="2677656"/>
          </a:xfrm>
          <a:noFill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第</a:t>
            </a:r>
            <a:r>
              <a:rPr lang="zh-CN" altLang="en-US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二</a:t>
            </a:r>
            <a:r>
              <a:rPr lang="zh-CN" altLang="en-US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章</a:t>
            </a:r>
            <a:br>
              <a:rPr lang="en-US" altLang="zh-CN" sz="80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</a:br>
            <a:r>
              <a:rPr lang="zh-CN" altLang="en-US" sz="80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水粉画</a:t>
            </a:r>
            <a:r>
              <a:rPr lang="zh-CN" altLang="en-US" sz="80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写生训练</a:t>
            </a:r>
            <a:endParaRPr lang="zh-CN" altLang="en-US" sz="8000" b="1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1757" y="4897425"/>
            <a:ext cx="3674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演讲者：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xxx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      </a:t>
            </a:r>
            <a:r>
              <a:rPr lang="zh-CN" altLang="en-US" sz="1600" dirty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时间</a:t>
            </a:r>
            <a:r>
              <a:rPr lang="zh-CN" altLang="en-US" sz="16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2024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年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9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月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6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日</a:t>
            </a:r>
            <a:endParaRPr lang="zh-CN" altLang="en-US" sz="1600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4800580" y="-50800"/>
            <a:ext cx="379412" cy="4410075"/>
            <a:chOff x="6534364" y="0"/>
            <a:chExt cx="222606" cy="236305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646133" y="0"/>
              <a:ext cx="0" cy="1533690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6756970" y="0"/>
              <a:ext cx="0" cy="1181528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 bwMode="auto">
          <a:xfrm>
            <a:off x="6302355" y="254000"/>
            <a:ext cx="111125" cy="1385888"/>
            <a:chOff x="8157681" y="0"/>
            <a:chExt cx="111381" cy="1385529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8216553" y="0"/>
              <a:ext cx="0" cy="126491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8157681" y="1274433"/>
              <a:ext cx="111381" cy="111096"/>
            </a:xfrm>
            <a:prstGeom prst="ellipse">
              <a:avLst/>
            </a:prstGeom>
            <a:noFill/>
            <a:ln>
              <a:solidFill>
                <a:srgbClr val="B1C5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latin typeface="方正仿宋简体" panose="02010601030101010101" charset="-122"/>
                <a:ea typeface="方正仿宋简体" panose="02010601030101010101" charset="-122"/>
              </a:endParaRPr>
            </a:p>
          </p:txBody>
        </p:sp>
      </p:grpSp>
      <p:sp>
        <p:nvSpPr>
          <p:cNvPr id="15" name="椭圆 14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90836" y="3317596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22" name="组合 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7261" y="-190500"/>
            <a:ext cx="190500" cy="332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39"/>
          <p:cNvSpPr txBox="1"/>
          <p:nvPr/>
        </p:nvSpPr>
        <p:spPr>
          <a:xfrm>
            <a:off x="3091695" y="4237825"/>
            <a:ext cx="600860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美术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是一门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艺术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，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 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一种创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想，是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把心中想的东西画出来。</a:t>
            </a:r>
            <a:endParaRPr lang="zh-CN" altLang="en-US" sz="1400">
              <a:solidFill>
                <a:srgbClr val="7A2E1C"/>
              </a:solidFill>
              <a:latin typeface="思源黑体 Light" pitchFamily="34" charset="-122"/>
              <a:ea typeface="思源黑体 Light" pitchFamily="34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  <p:bldP spid="20" grpId="0" animBg="1"/>
      <p:bldP spid="21" grpId="0" bldLvl="0" animBg="1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4525102" y="2597634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1"/>
          <a:srcRect r="67084" b="25747"/>
          <a:stretch>
            <a:fillRect/>
          </a:stretch>
        </p:blipFill>
        <p:spPr>
          <a:xfrm>
            <a:off x="0" y="465518"/>
            <a:ext cx="1318745" cy="742315"/>
          </a:xfrm>
          <a:prstGeom prst="rect">
            <a:avLst/>
          </a:prstGeom>
        </p:spPr>
      </p:pic>
      <p:sp>
        <p:nvSpPr>
          <p:cNvPr id="20" name="椭圆 19"/>
          <p:cNvSpPr/>
          <p:nvPr/>
        </p:nvSpPr>
        <p:spPr>
          <a:xfrm>
            <a:off x="6784160" y="1996197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18" name="图片 17" descr="P-10227086-1021525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t="20451" r="13407"/>
          <a:stretch>
            <a:fillRect/>
          </a:stretch>
        </p:blipFill>
        <p:spPr>
          <a:xfrm rot="16200000">
            <a:off x="6523674" y="980758"/>
            <a:ext cx="6367780" cy="4969510"/>
          </a:xfrm>
          <a:prstGeom prst="rect">
            <a:avLst/>
          </a:prstGeom>
        </p:spPr>
      </p:pic>
      <p:sp>
        <p:nvSpPr>
          <p:cNvPr id="26" name="椭圆 25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7" name="TextBox 47"/>
          <p:cNvSpPr txBox="1">
            <a:spLocks noChangeArrowheads="1"/>
          </p:cNvSpPr>
          <p:nvPr/>
        </p:nvSpPr>
        <p:spPr bwMode="auto">
          <a:xfrm flipH="1">
            <a:off x="937323" y="4169259"/>
            <a:ext cx="6845467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mtClean="0"/>
              <a:t>水粉颜料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28" name="TextBox 47"/>
          <p:cNvSpPr txBox="1">
            <a:spLocks noChangeArrowheads="1"/>
          </p:cNvSpPr>
          <p:nvPr/>
        </p:nvSpPr>
        <p:spPr bwMode="auto">
          <a:xfrm flipH="1">
            <a:off x="937324" y="4639123"/>
            <a:ext cx="2690466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/>
              <a:t>水</a:t>
            </a:r>
            <a:r>
              <a:rPr lang="zh-CN" altLang="en-US" smtClean="0"/>
              <a:t>粉笔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29" name="TextBox 47"/>
          <p:cNvSpPr txBox="1">
            <a:spLocks noChangeArrowheads="1"/>
          </p:cNvSpPr>
          <p:nvPr/>
        </p:nvSpPr>
        <p:spPr bwMode="auto">
          <a:xfrm flipH="1">
            <a:off x="937324" y="5108987"/>
            <a:ext cx="2690466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/>
              <a:t>水粉纸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3" name="TextBox 47"/>
          <p:cNvSpPr txBox="1">
            <a:spLocks noChangeArrowheads="1"/>
          </p:cNvSpPr>
          <p:nvPr/>
        </p:nvSpPr>
        <p:spPr bwMode="auto">
          <a:xfrm flipH="1">
            <a:off x="2648827" y="4169259"/>
            <a:ext cx="6845467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/>
              <a:t>调色盒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4" name="TextBox 47"/>
          <p:cNvSpPr txBox="1">
            <a:spLocks noChangeArrowheads="1"/>
          </p:cNvSpPr>
          <p:nvPr/>
        </p:nvSpPr>
        <p:spPr bwMode="auto">
          <a:xfrm flipH="1">
            <a:off x="2648828" y="4639123"/>
            <a:ext cx="2690466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/>
              <a:t>裱纸工具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5" name="TextBox 47"/>
          <p:cNvSpPr txBox="1">
            <a:spLocks noChangeArrowheads="1"/>
          </p:cNvSpPr>
          <p:nvPr/>
        </p:nvSpPr>
        <p:spPr bwMode="auto">
          <a:xfrm flipH="1">
            <a:off x="2648828" y="5108987"/>
            <a:ext cx="2690466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/>
              <a:t>其他工具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37324" y="2117975"/>
            <a:ext cx="8013732" cy="1902059"/>
          </a:xfrm>
          <a:noFill/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44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第</a:t>
            </a:r>
            <a:r>
              <a:rPr lang="zh-CN" altLang="en-US" sz="44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一</a:t>
            </a:r>
            <a:r>
              <a:rPr lang="zh-CN" altLang="en-US" sz="44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节</a:t>
            </a:r>
            <a:br>
              <a:rPr lang="en-US" altLang="zh-CN" sz="54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</a:br>
            <a:r>
              <a:rPr lang="zh-CN" altLang="en-US" sz="54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水粉画</a:t>
            </a:r>
            <a:r>
              <a:rPr lang="zh-CN" altLang="en-US" sz="54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写生的工具和材料</a:t>
            </a:r>
            <a:endParaRPr lang="zh-CN" altLang="en-US" sz="5400" b="1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ldLvl="0" animBg="1"/>
      <p:bldP spid="20" grpId="0" animBg="1"/>
      <p:bldP spid="21" grpId="0" bldLvl="0" animBg="1"/>
      <p:bldP spid="26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42232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水粉画</a:t>
            </a:r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写生的工具和材料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7" name="TextBox 47"/>
          <p:cNvSpPr txBox="1">
            <a:spLocks noChangeArrowheads="1"/>
          </p:cNvSpPr>
          <p:nvPr/>
        </p:nvSpPr>
        <p:spPr bwMode="auto">
          <a:xfrm flipH="1">
            <a:off x="738998" y="1624554"/>
            <a:ext cx="7821342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smtClean="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观察</a:t>
            </a:r>
            <a:r>
              <a:rPr lang="zh-CN" altLang="en-US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以下四幅图（见图</a:t>
            </a:r>
            <a:r>
              <a:rPr lang="en-US" altLang="zh-CN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 1 --- </a:t>
            </a:r>
            <a:r>
              <a:rPr lang="zh-CN" altLang="en-US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图 </a:t>
            </a:r>
            <a:r>
              <a:rPr lang="en-US" altLang="zh-CN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4</a:t>
            </a:r>
            <a:r>
              <a:rPr lang="zh-CN" altLang="en-US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），回答下列问题。</a:t>
            </a:r>
            <a:endParaRPr lang="en-US" altLang="zh-CN" sz="1600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7" name="TextBox 47"/>
          <p:cNvSpPr txBox="1">
            <a:spLocks noChangeArrowheads="1"/>
          </p:cNvSpPr>
          <p:nvPr/>
        </p:nvSpPr>
        <p:spPr bwMode="auto">
          <a:xfrm flipH="1">
            <a:off x="809670" y="4592734"/>
            <a:ext cx="2690466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1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zh-CN" altLang="en-US" sz="1400"/>
              <a:t>彩色工字钉</a:t>
            </a:r>
            <a:endParaRPr lang="en-US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8" name="TextBox 47"/>
          <p:cNvSpPr txBox="1">
            <a:spLocks noChangeArrowheads="1"/>
          </p:cNvSpPr>
          <p:nvPr/>
        </p:nvSpPr>
        <p:spPr bwMode="auto">
          <a:xfrm flipH="1">
            <a:off x="3500136" y="4592733"/>
            <a:ext cx="2792588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2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/>
              <a:t> </a:t>
            </a:r>
            <a:r>
              <a:rPr lang="zh-CN" altLang="en-US" sz="1400"/>
              <a:t>水粉颜料</a:t>
            </a:r>
            <a:endParaRPr lang="en-US" altLang="zh-CN" sz="1400" dirty="0"/>
          </a:p>
        </p:txBody>
      </p:sp>
      <p:sp>
        <p:nvSpPr>
          <p:cNvPr id="19" name="TextBox 47"/>
          <p:cNvSpPr txBox="1">
            <a:spLocks noChangeArrowheads="1"/>
          </p:cNvSpPr>
          <p:nvPr/>
        </p:nvSpPr>
        <p:spPr bwMode="auto">
          <a:xfrm flipH="1">
            <a:off x="6507578" y="4592732"/>
            <a:ext cx="2551159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3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zh-CN" altLang="en-US" sz="1400"/>
              <a:t>水粉笔 </a:t>
            </a:r>
            <a:endParaRPr lang="en-US" altLang="zh-CN" sz="1400" dirty="0"/>
          </a:p>
        </p:txBody>
      </p:sp>
      <p:sp>
        <p:nvSpPr>
          <p:cNvPr id="20" name="TextBox 47"/>
          <p:cNvSpPr txBox="1">
            <a:spLocks noChangeArrowheads="1"/>
          </p:cNvSpPr>
          <p:nvPr/>
        </p:nvSpPr>
        <p:spPr bwMode="auto">
          <a:xfrm flipH="1">
            <a:off x="9129409" y="4592731"/>
            <a:ext cx="2551162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4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zh-CN" altLang="en-US" sz="1400"/>
              <a:t>水粉纸</a:t>
            </a:r>
            <a:endParaRPr lang="en-US" altLang="zh-CN" sz="1400" dirty="0"/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 rotWithShape="1">
          <a:blip r:embed="rId2"/>
          <a:srcRect l="35413" t="33279" r="51107" b="50853"/>
          <a:stretch>
            <a:fillRect/>
          </a:stretch>
        </p:blipFill>
        <p:spPr>
          <a:xfrm>
            <a:off x="738998" y="2731338"/>
            <a:ext cx="2754381" cy="1548765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 rotWithShape="1">
          <a:blip r:embed="rId2"/>
          <a:srcRect l="52674" t="33279" r="33846" b="50853"/>
          <a:stretch>
            <a:fillRect/>
          </a:stretch>
        </p:blipFill>
        <p:spPr>
          <a:xfrm>
            <a:off x="3571535" y="2731338"/>
            <a:ext cx="2754381" cy="1548765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2"/>
          <a:srcRect l="35723" t="56376" r="51285" b="27756"/>
          <a:stretch>
            <a:fillRect/>
          </a:stretch>
        </p:blipFill>
        <p:spPr>
          <a:xfrm>
            <a:off x="6404072" y="2759278"/>
            <a:ext cx="2654665" cy="1492885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 rotWithShape="1">
          <a:blip r:embed="rId2"/>
          <a:srcRect l="53713" t="56376" r="33838" b="27756"/>
          <a:stretch>
            <a:fillRect/>
          </a:stretch>
        </p:blipFill>
        <p:spPr>
          <a:xfrm>
            <a:off x="9136893" y="2790393"/>
            <a:ext cx="2543678" cy="14306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7" name="TextBox 47"/>
          <p:cNvSpPr txBox="1">
            <a:spLocks noChangeArrowheads="1"/>
          </p:cNvSpPr>
          <p:nvPr/>
        </p:nvSpPr>
        <p:spPr bwMode="auto">
          <a:xfrm flipH="1">
            <a:off x="738998" y="1624554"/>
            <a:ext cx="7821342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看看：通过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观察以上图片，分析每种工具和材料的类型。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38997" y="3063676"/>
            <a:ext cx="10583999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smtClean="0"/>
              <a:t>“</a:t>
            </a:r>
            <a:r>
              <a:rPr lang="zh-CN" altLang="en-US" sz="1400"/>
              <a:t>工欲善其事，必先利其器。”绘画是一项技艺性很强的创造活动，在</a:t>
            </a:r>
            <a:r>
              <a:rPr lang="zh-CN" altLang="en-US" sz="1400" smtClean="0"/>
              <a:t>绘画前</a:t>
            </a:r>
            <a:r>
              <a:rPr lang="zh-CN" altLang="en-US" sz="1400"/>
              <a:t>，不仅需要准备得心应手的工具和材料，而且需要对这些工具和材料的性能加以详细了解，这是画好作品的先决条件之一。</a:t>
            </a:r>
            <a:endParaRPr lang="zh-CN" altLang="en-US" sz="1400"/>
          </a:p>
        </p:txBody>
      </p:sp>
      <p:sp>
        <p:nvSpPr>
          <p:cNvPr id="21" name="TextBox 47"/>
          <p:cNvSpPr txBox="1">
            <a:spLocks noChangeArrowheads="1"/>
          </p:cNvSpPr>
          <p:nvPr/>
        </p:nvSpPr>
        <p:spPr bwMode="auto">
          <a:xfrm flipH="1">
            <a:off x="738998" y="2133095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想想：除以上绘画工具和材料外，大家是否可以想到其他类型的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工具和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材料？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TextBox 47"/>
          <p:cNvSpPr txBox="1">
            <a:spLocks noChangeArrowheads="1"/>
          </p:cNvSpPr>
          <p:nvPr/>
        </p:nvSpPr>
        <p:spPr bwMode="auto">
          <a:xfrm flipH="1">
            <a:off x="738996" y="2641636"/>
            <a:ext cx="10953650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做做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：请同学们提前准备好本节绘画所需的工具和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材料。</a:t>
            </a:r>
            <a:r>
              <a:rPr lang="en-US" altLang="zh-CN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600" b="1" smtClean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42232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水粉画</a:t>
            </a:r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写生的工具和材料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696125" y="6069623"/>
            <a:ext cx="2671627" cy="463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1400"/>
              <a:t>水粉画写生的工具和材料</a:t>
            </a:r>
            <a:endParaRPr lang="zh-CN" altLang="en-US" sz="140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/>
          <a:srcRect l="43651" t="41061" r="41216" b="39224"/>
          <a:stretch>
            <a:fillRect/>
          </a:stretch>
        </p:blipFill>
        <p:spPr>
          <a:xfrm>
            <a:off x="4696125" y="4339500"/>
            <a:ext cx="2671627" cy="15024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45420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水粉画写生的工具和材料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1" name="矩形 10"/>
          <p:cNvSpPr/>
          <p:nvPr>
            <p:custDataLst>
              <p:tags r:id="rId2"/>
            </p:custDataLst>
          </p:nvPr>
        </p:nvSpPr>
        <p:spPr>
          <a:xfrm>
            <a:off x="738997" y="1856174"/>
            <a:ext cx="10811872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水粉画</a:t>
            </a:r>
            <a:r>
              <a:rPr lang="zh-CN" altLang="en-US" sz="1400"/>
              <a:t>是一种利用含胶的粉质颜料、以水为媒介绘画于水粉纸上的画种。水粉颜料的主要特点是粉形态、不透明、有较强的覆盖力。作为水粉画的</a:t>
            </a:r>
            <a:r>
              <a:rPr lang="zh-CN" altLang="en-US" sz="1400" smtClean="0"/>
              <a:t>主要材料</a:t>
            </a:r>
            <a:r>
              <a:rPr lang="zh-CN" altLang="en-US" sz="1400"/>
              <a:t>，水粉颜料的作用是调和色彩，是研究和掌握色彩变化规律的有效材料。在水粉颜料中加入白粉会使画面色彩呈现出微妙的变化，使画面内容呈现出</a:t>
            </a:r>
            <a:r>
              <a:rPr lang="zh-CN" altLang="en-US" sz="1400" smtClean="0"/>
              <a:t>复杂</a:t>
            </a:r>
            <a:r>
              <a:rPr lang="zh-CN" altLang="en-US" sz="1400"/>
              <a:t>的细节和细腻的质感，进而深入塑造出形体空间和光色的变化。水粉颜料的价格较为经济，比较适合初学者使用。</a:t>
            </a:r>
            <a:endParaRPr lang="zh-CN" altLang="en-US" sz="1400"/>
          </a:p>
        </p:txBody>
      </p:sp>
      <p:sp>
        <p:nvSpPr>
          <p:cNvPr id="7" name="TextBox 4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 flipH="1">
            <a:off x="738998" y="1517628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、水粉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颜料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>
            <p:custDataLst>
              <p:tags r:id="rId4"/>
            </p:custDataLst>
          </p:nvPr>
        </p:nvSpPr>
        <p:spPr>
          <a:xfrm>
            <a:off x="738997" y="3748988"/>
            <a:ext cx="10811872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传统</a:t>
            </a:r>
            <a:r>
              <a:rPr lang="zh-CN" altLang="en-US" sz="1400"/>
              <a:t>的水粉笔笔头由狼毫与猪鬃按一定比例制作而成。水粉笔的弹性和韧性比较强。笔的大小为 </a:t>
            </a:r>
            <a:r>
              <a:rPr lang="en-US" altLang="zh-CN" sz="1400"/>
              <a:t>1 </a:t>
            </a:r>
            <a:r>
              <a:rPr lang="zh-CN" altLang="en-US" sz="1400"/>
              <a:t>号到 </a:t>
            </a:r>
            <a:r>
              <a:rPr lang="en-US" altLang="zh-CN" sz="1400"/>
              <a:t>12 </a:t>
            </a:r>
            <a:r>
              <a:rPr lang="zh-CN" altLang="en-US" sz="1400"/>
              <a:t>号。一般在绘画时准备大、中、小各两支水粉笔即</a:t>
            </a:r>
            <a:r>
              <a:rPr lang="zh-CN" altLang="en-US" sz="1400" smtClean="0"/>
              <a:t>可。</a:t>
            </a:r>
            <a:endParaRPr lang="zh-CN" altLang="en-US" sz="1400"/>
          </a:p>
        </p:txBody>
      </p:sp>
      <p:sp>
        <p:nvSpPr>
          <p:cNvPr id="16" name="TextBox 4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 flipH="1">
            <a:off x="738998" y="3410442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二、水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粉笔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>
            <p:custDataLst>
              <p:tags r:id="rId6"/>
            </p:custDataLst>
          </p:nvPr>
        </p:nvSpPr>
        <p:spPr>
          <a:xfrm>
            <a:off x="738997" y="5164744"/>
            <a:ext cx="10811872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水粉</a:t>
            </a:r>
            <a:r>
              <a:rPr lang="zh-CN" altLang="en-US" sz="1400"/>
              <a:t>纸以质地结实、吸水性适中、表面相对粗糙且易着色、厚度适当为佳。反之，若水粉纸质地较脆、吸水性不好、表面光滑而不易着色、厚度单薄，则不宜当作水粉画的</a:t>
            </a:r>
            <a:r>
              <a:rPr lang="zh-CN" altLang="en-US" sz="1400" smtClean="0"/>
              <a:t>画纸。</a:t>
            </a:r>
            <a:endParaRPr lang="zh-CN" altLang="en-US" sz="1400"/>
          </a:p>
        </p:txBody>
      </p:sp>
      <p:sp>
        <p:nvSpPr>
          <p:cNvPr id="18" name="TextBox 4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 flipH="1">
            <a:off x="738998" y="4826198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、水粉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纸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45323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水粉画写生的工具和材料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1" name="矩形 10"/>
          <p:cNvSpPr/>
          <p:nvPr/>
        </p:nvSpPr>
        <p:spPr>
          <a:xfrm>
            <a:off x="738997" y="1856174"/>
            <a:ext cx="10811872" cy="106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水粉</a:t>
            </a:r>
            <a:r>
              <a:rPr lang="zh-CN" altLang="en-US" sz="1400"/>
              <a:t>调色盒有盛色和调色的作用。当画大幅水粉画时，若调色盒的调色区域较小，不够使用，可以加配白圆盘或白方盘当作调色盒使用。 水粉调色盒里的颜料排列顺序一般是白色、黄色、红色、土色系列（如土红色、赭石色、熟褐色）、绿色、蓝色、黑色。在水粉调色盒中，应把相邻色和近似色依次排列，这样便于对比使用</a:t>
            </a:r>
            <a:r>
              <a:rPr lang="zh-CN" altLang="en-US" sz="1400" smtClean="0"/>
              <a:t>。</a:t>
            </a:r>
            <a:endParaRPr lang="zh-CN" altLang="en-US" sz="1400"/>
          </a:p>
        </p:txBody>
      </p:sp>
      <p:sp>
        <p:nvSpPr>
          <p:cNvPr id="7" name="TextBox 47"/>
          <p:cNvSpPr txBox="1">
            <a:spLocks noChangeArrowheads="1"/>
          </p:cNvSpPr>
          <p:nvPr/>
        </p:nvSpPr>
        <p:spPr bwMode="auto">
          <a:xfrm flipH="1">
            <a:off x="738998" y="1517628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、调色盒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38997" y="3333496"/>
            <a:ext cx="10811872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在</a:t>
            </a:r>
            <a:r>
              <a:rPr lang="zh-CN" altLang="en-US" sz="1400"/>
              <a:t>进行水粉画写生时，短期作业与小幅画面可用彩色工字钉将画纸固定在画板上，也可用纸胶带固定画纸四周，长期作业与大幅画面最好将画纸牢固地装裱在画板上。</a:t>
            </a:r>
            <a:endParaRPr lang="zh-CN" altLang="en-US" sz="1400"/>
          </a:p>
        </p:txBody>
      </p:sp>
      <p:sp>
        <p:nvSpPr>
          <p:cNvPr id="16" name="TextBox 47"/>
          <p:cNvSpPr txBox="1">
            <a:spLocks noChangeArrowheads="1"/>
          </p:cNvSpPr>
          <p:nvPr/>
        </p:nvSpPr>
        <p:spPr bwMode="auto">
          <a:xfrm flipH="1">
            <a:off x="738998" y="2994950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、裱纸工具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738997" y="4214648"/>
            <a:ext cx="10710881" cy="1840374"/>
            <a:chOff x="738995" y="4209620"/>
            <a:chExt cx="10632638" cy="1840374"/>
          </a:xfrm>
        </p:grpSpPr>
        <p:sp>
          <p:nvSpPr>
            <p:cNvPr id="13" name="稻壳儿搜索【幻雨工作室】_8"/>
            <p:cNvSpPr/>
            <p:nvPr/>
          </p:nvSpPr>
          <p:spPr bwMode="auto">
            <a:xfrm>
              <a:off x="738995" y="4209620"/>
              <a:ext cx="10632638" cy="1840374"/>
            </a:xfrm>
            <a:prstGeom prst="round2DiagRect">
              <a:avLst>
                <a:gd name="adj1" fmla="val 0"/>
                <a:gd name="adj2" fmla="val 0"/>
              </a:avLst>
            </a:prstGeom>
            <a:solidFill>
              <a:srgbClr val="E8C5A8"/>
            </a:solidFill>
            <a:ln w="9525" cap="flat">
              <a:noFill/>
              <a:miter lim="800000"/>
            </a:ln>
            <a:effectLst/>
            <a:scene3d>
              <a:camera prst="orthographicFront"/>
              <a:lightRig rig="chilly" dir="t">
                <a:rot lat="0" lon="0" rev="0"/>
              </a:lightRig>
            </a:scene3d>
            <a:sp3d/>
          </p:spPr>
          <p:txBody>
            <a:bodyPr lIns="0" tIns="0" rIns="0" bIns="0" anchor="ctr"/>
            <a:lstStyle/>
            <a:p>
              <a:pPr algn="ctr" fontAlgn="auto">
                <a:lnSpc>
                  <a:spcPct val="130000"/>
                </a:lnSpc>
              </a:pPr>
              <a:endParaRPr lang="bg-BG" noProof="1"/>
            </a:p>
          </p:txBody>
        </p:sp>
        <p:sp>
          <p:nvSpPr>
            <p:cNvPr id="15" name="矩形 14"/>
            <p:cNvSpPr/>
            <p:nvPr/>
          </p:nvSpPr>
          <p:spPr>
            <a:xfrm>
              <a:off x="884909" y="4372848"/>
              <a:ext cx="10409051" cy="15684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 smtClean="0">
                  <a:solidFill>
                    <a:schemeClr val="bg1"/>
                  </a:solidFill>
                </a:rPr>
                <a:t>裱</a:t>
              </a:r>
              <a:r>
                <a:rPr lang="zh-CN" altLang="en-US" sz="1600" b="1">
                  <a:solidFill>
                    <a:schemeClr val="bg1"/>
                  </a:solidFill>
                </a:rPr>
                <a:t>纸方法：利用宽头笔将画纸反面用清水均匀打湿，水不能多。等待纸张均匀张开后将其反面贴在画板上，再用宽头笔将纸下的气泡赶出，使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画板</a:t>
              </a:r>
              <a:r>
                <a:rPr lang="zh-CN" altLang="en-US" sz="1600" b="1">
                  <a:solidFill>
                    <a:schemeClr val="bg1"/>
                  </a:solidFill>
                </a:rPr>
                <a:t>与画纸紧密结合，之后用透明胶带或纸胶带沿着画纸的四周贴紧（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根据</a:t>
              </a:r>
              <a:r>
                <a:rPr lang="zh-CN" altLang="en-US" sz="1600" b="1">
                  <a:solidFill>
                    <a:schemeClr val="bg1"/>
                  </a:solidFill>
                </a:rPr>
                <a:t>画面需要将胶带按一定比例粘贴于画纸和画板之间）。假如不将画纸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打湿</a:t>
              </a:r>
              <a:r>
                <a:rPr lang="zh-CN" altLang="en-US" sz="1600" b="1">
                  <a:solidFill>
                    <a:schemeClr val="bg1"/>
                  </a:solidFill>
                </a:rPr>
                <a:t>，直接沿着画纸的四周用胶带将其紧贴于画板上，若在作画时用水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过多</a:t>
              </a:r>
              <a:r>
                <a:rPr lang="zh-CN" altLang="en-US" sz="1600" b="1">
                  <a:solidFill>
                    <a:schemeClr val="bg1"/>
                  </a:solidFill>
                </a:rPr>
                <a:t>，则画纸会出现凹凸不平的情况，在某种程度上会影响作画，不利于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运笔</a:t>
              </a:r>
              <a:r>
                <a:rPr lang="zh-CN" altLang="en-US" sz="1600" b="1">
                  <a:solidFill>
                    <a:schemeClr val="bg1"/>
                  </a:solidFill>
                </a:rPr>
                <a:t>和观察画面的整体效果。</a:t>
              </a:r>
              <a:endParaRPr lang="en-US" sz="16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4435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水粉画写生的工具和材料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1" name="矩形 10"/>
          <p:cNvSpPr/>
          <p:nvPr/>
        </p:nvSpPr>
        <p:spPr>
          <a:xfrm>
            <a:off x="738997" y="1856174"/>
            <a:ext cx="1081187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彩色</a:t>
            </a:r>
            <a:r>
              <a:rPr lang="zh-CN" altLang="en-US" sz="1400"/>
              <a:t>工字钉、水盆、吸水和擦笔的棉布、画板、画夹或画架、画凳等。</a:t>
            </a:r>
            <a:endParaRPr lang="zh-CN" altLang="en-US" sz="1400"/>
          </a:p>
        </p:txBody>
      </p:sp>
      <p:sp>
        <p:nvSpPr>
          <p:cNvPr id="7" name="TextBox 47"/>
          <p:cNvSpPr txBox="1">
            <a:spLocks noChangeArrowheads="1"/>
          </p:cNvSpPr>
          <p:nvPr/>
        </p:nvSpPr>
        <p:spPr bwMode="auto">
          <a:xfrm flipH="1">
            <a:off x="738998" y="1517628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、其他工具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738997" y="3869718"/>
            <a:ext cx="10710881" cy="966104"/>
            <a:chOff x="738995" y="5083890"/>
            <a:chExt cx="10632638" cy="966104"/>
          </a:xfrm>
        </p:grpSpPr>
        <p:sp>
          <p:nvSpPr>
            <p:cNvPr id="13" name="稻壳儿搜索【幻雨工作室】_8"/>
            <p:cNvSpPr/>
            <p:nvPr/>
          </p:nvSpPr>
          <p:spPr bwMode="auto">
            <a:xfrm>
              <a:off x="738995" y="5083890"/>
              <a:ext cx="10632638" cy="966104"/>
            </a:xfrm>
            <a:prstGeom prst="round2DiagRect">
              <a:avLst>
                <a:gd name="adj1" fmla="val 0"/>
                <a:gd name="adj2" fmla="val 0"/>
              </a:avLst>
            </a:prstGeom>
            <a:solidFill>
              <a:srgbClr val="93CFD0"/>
            </a:solidFill>
            <a:ln w="9525" cap="flat">
              <a:noFill/>
              <a:miter lim="800000"/>
            </a:ln>
            <a:effectLst/>
            <a:scene3d>
              <a:camera prst="orthographicFront"/>
              <a:lightRig rig="chilly" dir="t">
                <a:rot lat="0" lon="0" rev="0"/>
              </a:lightRig>
            </a:scene3d>
            <a:sp3d/>
          </p:spPr>
          <p:txBody>
            <a:bodyPr lIns="0" tIns="0" rIns="0" bIns="0" anchor="ctr"/>
            <a:lstStyle/>
            <a:p>
              <a:pPr algn="ctr" fontAlgn="auto">
                <a:lnSpc>
                  <a:spcPct val="130000"/>
                </a:lnSpc>
              </a:pPr>
              <a:endParaRPr lang="bg-BG" noProof="1"/>
            </a:p>
          </p:txBody>
        </p:sp>
        <p:sp>
          <p:nvSpPr>
            <p:cNvPr id="15" name="矩形 14"/>
            <p:cNvSpPr/>
            <p:nvPr/>
          </p:nvSpPr>
          <p:spPr>
            <a:xfrm>
              <a:off x="884909" y="5336109"/>
              <a:ext cx="1040905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>
                  <a:solidFill>
                    <a:schemeClr val="bg1"/>
                  </a:solidFill>
                </a:rPr>
                <a:t>作业 ：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辨识</a:t>
              </a:r>
              <a:r>
                <a:rPr lang="zh-CN" altLang="en-US" sz="1600" b="1">
                  <a:solidFill>
                    <a:schemeClr val="bg1"/>
                  </a:solidFill>
                </a:rPr>
                <a:t>水粉画写生工具和材料的优劣，独立完成一幅 </a:t>
              </a:r>
              <a:r>
                <a:rPr lang="en-US" altLang="zh-CN" sz="1600" b="1">
                  <a:solidFill>
                    <a:schemeClr val="bg1"/>
                  </a:solidFill>
                </a:rPr>
                <a:t>8 </a:t>
              </a:r>
              <a:r>
                <a:rPr lang="zh-CN" altLang="en-US" sz="1600" b="1">
                  <a:solidFill>
                    <a:schemeClr val="bg1"/>
                  </a:solidFill>
                </a:rPr>
                <a:t>开水粉纸的装裱。</a:t>
              </a:r>
              <a:endParaRPr lang="en-US" sz="16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184" y="0"/>
            <a:ext cx="12186285" cy="6858000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3110373" y="3571846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74127" y="2031424"/>
            <a:ext cx="5243744" cy="1448282"/>
          </a:xfrm>
          <a:noFill/>
        </p:spPr>
        <p:txBody>
          <a:bodyPr wrap="none">
            <a:spAutoFit/>
          </a:bodyPr>
          <a:lstStyle/>
          <a:p>
            <a:r>
              <a:rPr lang="zh-CN" altLang="en-US" sz="96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感谢观看</a:t>
            </a:r>
            <a:endParaRPr lang="zh-CN" altLang="en-US" sz="9600" b="1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1757" y="4897425"/>
            <a:ext cx="3674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演讲者：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xxx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      </a:t>
            </a:r>
            <a:r>
              <a:rPr lang="zh-CN" altLang="en-US" sz="1600" dirty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时间</a:t>
            </a:r>
            <a:r>
              <a:rPr lang="zh-CN" altLang="en-US" sz="16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2024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年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9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月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6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日</a:t>
            </a:r>
            <a:endParaRPr lang="zh-CN" altLang="en-US" sz="1600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4800580" y="-50800"/>
            <a:ext cx="379412" cy="4410075"/>
            <a:chOff x="6534364" y="0"/>
            <a:chExt cx="222606" cy="236305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646133" y="0"/>
              <a:ext cx="0" cy="1533690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6756970" y="0"/>
              <a:ext cx="0" cy="1181528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 bwMode="auto">
          <a:xfrm>
            <a:off x="6302355" y="254000"/>
            <a:ext cx="111125" cy="1385888"/>
            <a:chOff x="8157681" y="0"/>
            <a:chExt cx="111381" cy="1385529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8216553" y="0"/>
              <a:ext cx="0" cy="126491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8157681" y="1274433"/>
              <a:ext cx="111381" cy="111096"/>
            </a:xfrm>
            <a:prstGeom prst="ellipse">
              <a:avLst/>
            </a:prstGeom>
            <a:noFill/>
            <a:ln>
              <a:solidFill>
                <a:srgbClr val="B1C5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latin typeface="方正仿宋简体" panose="02010601030101010101" charset="-122"/>
                <a:ea typeface="方正仿宋简体" panose="02010601030101010101" charset="-122"/>
              </a:endParaRPr>
            </a:p>
          </p:txBody>
        </p:sp>
      </p:grpSp>
      <p:sp>
        <p:nvSpPr>
          <p:cNvPr id="15" name="椭圆 14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90836" y="3317596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22" name="组合 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7261" y="-190500"/>
            <a:ext cx="190500" cy="332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39"/>
          <p:cNvSpPr txBox="1"/>
          <p:nvPr/>
        </p:nvSpPr>
        <p:spPr>
          <a:xfrm>
            <a:off x="3091695" y="4237825"/>
            <a:ext cx="600860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美术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是一门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艺术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，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 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一种创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想，是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把心中想的东西画出来。</a:t>
            </a:r>
            <a:endParaRPr lang="zh-CN" altLang="en-US" sz="1400">
              <a:solidFill>
                <a:srgbClr val="7A2E1C"/>
              </a:solidFill>
              <a:latin typeface="思源黑体 Light" pitchFamily="34" charset="-122"/>
              <a:ea typeface="思源黑体 Light" pitchFamily="34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  <p:bldP spid="20" grpId="0" animBg="1"/>
      <p:bldP spid="21" grpId="0" bldLvl="0" animBg="1"/>
      <p:bldP spid="19" grpId="0"/>
    </p:bldLst>
  </p:timing>
</p:sld>
</file>

<file path=ppt/tags/tag1.xml><?xml version="1.0" encoding="utf-8"?>
<p:tagLst xmlns:p="http://schemas.openxmlformats.org/presentationml/2006/main">
  <p:tag name="KSO_WM_DIAGRAM_VIRTUALLY_FRAME" val="{&quot;height&quot;:345.33700787401574,&quot;left&quot;:58.18874015748031,&quot;top&quot;:119.49826771653542,&quot;width&quot;:851.3285039370081}"/>
</p:tagLst>
</file>

<file path=ppt/tags/tag2.xml><?xml version="1.0" encoding="utf-8"?>
<p:tagLst xmlns:p="http://schemas.openxmlformats.org/presentationml/2006/main">
  <p:tag name="KSO_WM_DIAGRAM_VIRTUALLY_FRAME" val="{&quot;height&quot;:345.33700787401574,&quot;left&quot;:58.18874015748031,&quot;top&quot;:119.49826771653542,&quot;width&quot;:851.3285039370081}"/>
</p:tagLst>
</file>

<file path=ppt/tags/tag3.xml><?xml version="1.0" encoding="utf-8"?>
<p:tagLst xmlns:p="http://schemas.openxmlformats.org/presentationml/2006/main">
  <p:tag name="KSO_WM_DIAGRAM_VIRTUALLY_FRAME" val="{&quot;height&quot;:345.33700787401574,&quot;left&quot;:58.18874015748031,&quot;top&quot;:119.49826771653542,&quot;width&quot;:851.3285039370081}"/>
</p:tagLst>
</file>

<file path=ppt/tags/tag4.xml><?xml version="1.0" encoding="utf-8"?>
<p:tagLst xmlns:p="http://schemas.openxmlformats.org/presentationml/2006/main">
  <p:tag name="KSO_WM_DIAGRAM_VIRTUALLY_FRAME" val="{&quot;height&quot;:345.33700787401574,&quot;left&quot;:58.18874015748031,&quot;top&quot;:119.49826771653542,&quot;width&quot;:851.3285039370081}"/>
</p:tagLst>
</file>

<file path=ppt/tags/tag5.xml><?xml version="1.0" encoding="utf-8"?>
<p:tagLst xmlns:p="http://schemas.openxmlformats.org/presentationml/2006/main">
  <p:tag name="KSO_WM_DIAGRAM_VIRTUALLY_FRAME" val="{&quot;height&quot;:345.33700787401574,&quot;left&quot;:58.18874015748031,&quot;top&quot;:119.49826771653542,&quot;width&quot;:851.3285039370081}"/>
</p:tagLst>
</file>

<file path=ppt/tags/tag6.xml><?xml version="1.0" encoding="utf-8"?>
<p:tagLst xmlns:p="http://schemas.openxmlformats.org/presentationml/2006/main">
  <p:tag name="KSO_WM_DIAGRAM_VIRTUALLY_FRAME" val="{&quot;height&quot;:345.33700787401574,&quot;left&quot;:58.18874015748031,&quot;top&quot;:119.49826771653542,&quot;width&quot;:851.3285039370081}"/>
</p:tagLst>
</file>

<file path=ppt/tags/tag7.xml><?xml version="1.0" encoding="utf-8"?>
<p:tagLst xmlns:p="http://schemas.openxmlformats.org/presentationml/2006/main">
  <p:tag name="commondata" val="eyJoZGlkIjoiZjcyMzk3ZmVlODIzNTI2MDkyOWE5MjE1ZTA3YTQ3ZmE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1318</Words>
  <Application>WPS 演示</Application>
  <PresentationFormat>宽屏</PresentationFormat>
  <Paragraphs>88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思源黑体 CN Bold</vt:lpstr>
      <vt:lpstr>黑体</vt:lpstr>
      <vt:lpstr>方正仿宋简体</vt:lpstr>
      <vt:lpstr>思源黑体 Light</vt:lpstr>
      <vt:lpstr>微软雅黑</vt:lpstr>
      <vt:lpstr>等线</vt:lpstr>
      <vt:lpstr>Arial Unicode MS</vt:lpstr>
      <vt:lpstr>等线 Light</vt:lpstr>
      <vt:lpstr>Office 主题​​</vt:lpstr>
      <vt:lpstr>第二章 水粉画写生训练</vt:lpstr>
      <vt:lpstr>第一节 水粉画写生的工具和材料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感谢观看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绘画的语言</dc:title>
  <dc:creator>刘 淼</dc:creator>
  <cp:lastModifiedBy>LxY</cp:lastModifiedBy>
  <cp:revision>204</cp:revision>
  <dcterms:created xsi:type="dcterms:W3CDTF">2021-08-29T14:09:00Z</dcterms:created>
  <dcterms:modified xsi:type="dcterms:W3CDTF">2025-05-21T07:18:21Z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EF5CF8DC93D148B3BBA0B8C4D1111A43_12</vt:lpwstr>
  </property>
  <property fmtid="{D5CDD505-2E9C-101B-9397-08002B2CF9AE}" pid="3" name="KSOProductBuildVer">
    <vt:lpwstr>2052-12.1.0.20784</vt:lpwstr>
  </property>
</Properties>
</file>