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30" r:id="rId3"/>
    <p:sldId id="454" r:id="rId4"/>
    <p:sldId id="493" r:id="rId5"/>
    <p:sldId id="444" r:id="rId6"/>
    <p:sldId id="494" r:id="rId7"/>
    <p:sldId id="495" r:id="rId8"/>
    <p:sldId id="496" r:id="rId9"/>
    <p:sldId id="497" r:id="rId10"/>
    <p:sldId id="498" r:id="rId11"/>
    <p:sldId id="422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634" y="206"/>
      </p:cViewPr>
      <p:guideLst>
        <p:guide orient="horz" pos="2144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7561" y="1428453"/>
            <a:ext cx="7556877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二</a:t>
            </a: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写生训练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1955576"/>
            <a:ext cx="7761605" cy="2897505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第四节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</a:t>
            </a: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中的常见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问题</a:t>
            </a:r>
            <a:b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及解决方法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937323" y="5039310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灰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3" name="TextBox 47"/>
          <p:cNvSpPr txBox="1">
            <a:spLocks noChangeArrowheads="1"/>
          </p:cNvSpPr>
          <p:nvPr/>
        </p:nvSpPr>
        <p:spPr bwMode="auto">
          <a:xfrm flipH="1">
            <a:off x="937324" y="5509174"/>
            <a:ext cx="2690466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花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 flipH="1">
            <a:off x="2002566" y="5039310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火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33" name="TextBox 47"/>
          <p:cNvSpPr txBox="1">
            <a:spLocks noChangeArrowheads="1"/>
          </p:cNvSpPr>
          <p:nvPr/>
        </p:nvSpPr>
        <p:spPr bwMode="auto">
          <a:xfrm flipH="1">
            <a:off x="2002567" y="5509174"/>
            <a:ext cx="2690466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 flipH="1">
            <a:off x="3347799" y="5045123"/>
            <a:ext cx="2690466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 smtClean="0"/>
              <a:t>脏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12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以下四幅图（见图 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1-1 --- 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 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1-4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），回答下列问题。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 flipH="1">
            <a:off x="738998" y="5228299"/>
            <a:ext cx="2384241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1-1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池塘边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3413199" y="5228298"/>
            <a:ext cx="2551159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/>
              <a:t>1-</a:t>
            </a:r>
            <a:r>
              <a:rPr lang="en-US" altLang="zh-CN" sz="1400" smtClean="0"/>
              <a:t>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村头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085072" y="5228297"/>
            <a:ext cx="2475268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/>
              <a:t>1-</a:t>
            </a:r>
            <a:r>
              <a:rPr lang="en-US" altLang="zh-CN" sz="1400" smtClean="0"/>
              <a:t>3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下欲小景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 flipH="1">
            <a:off x="8756943" y="5228296"/>
            <a:ext cx="2551162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</a:t>
            </a:r>
            <a:r>
              <a:rPr lang="en-US" altLang="zh-CN" sz="1400"/>
              <a:t>1-</a:t>
            </a:r>
            <a:r>
              <a:rPr lang="zh-CN" altLang="en-US" sz="1400"/>
              <a:t> </a:t>
            </a:r>
            <a:r>
              <a:rPr lang="en-US" altLang="zh-CN" sz="1400" smtClean="0"/>
              <a:t>4 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zh-CN" altLang="en-US" sz="1400"/>
              <a:t>小路</a:t>
            </a:r>
            <a:endParaRPr lang="en-US" altLang="zh-CN" sz="1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37243" t="23673" r="51439" b="57896"/>
          <a:stretch>
            <a:fillRect/>
          </a:stretch>
        </p:blipFill>
        <p:spPr>
          <a:xfrm>
            <a:off x="738998" y="3082203"/>
            <a:ext cx="2384241" cy="13411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52304" t="24084" r="34361" b="57485"/>
          <a:stretch>
            <a:fillRect/>
          </a:stretch>
        </p:blipFill>
        <p:spPr>
          <a:xfrm>
            <a:off x="3216596" y="2962823"/>
            <a:ext cx="2809170" cy="15798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37346" t="47358" r="51134" b="31992"/>
          <a:stretch>
            <a:fillRect/>
          </a:stretch>
        </p:blipFill>
        <p:spPr>
          <a:xfrm>
            <a:off x="6141520" y="2996500"/>
            <a:ext cx="2353608" cy="13233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/>
          <a:srcRect l="52304" t="48711" r="34361" b="32858"/>
          <a:stretch>
            <a:fillRect/>
          </a:stretch>
        </p:blipFill>
        <p:spPr>
          <a:xfrm>
            <a:off x="8627938" y="2962823"/>
            <a:ext cx="2809172" cy="157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看看：观察以上四副水粉作品中都存在哪些明显的弊病。</a:t>
            </a:r>
            <a:endParaRPr lang="en-US" altLang="zh-CN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8997" y="3383514"/>
            <a:ext cx="1058399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水粉画写生中，由于初学者的色彩基础知识相对较弱，对画面的整体把 握能力不够，同时对水粉颜料的性能把握不准，从而会使画面出现灰、花、 火、粉、脏等弊病。</a:t>
            </a:r>
            <a:endParaRPr lang="zh-CN" altLang="en-US" sz="1400"/>
          </a:p>
        </p:txBody>
      </p:sp>
      <p:sp>
        <p:nvSpPr>
          <p:cNvPr id="21" name="TextBox 47"/>
          <p:cNvSpPr txBox="1">
            <a:spLocks noChangeArrowheads="1"/>
          </p:cNvSpPr>
          <p:nvPr/>
        </p:nvSpPr>
        <p:spPr bwMode="auto">
          <a:xfrm flipH="1">
            <a:off x="738998" y="2133095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以上四幅水粉作品中的弊病是由什么原因引起的？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 flipH="1">
            <a:off x="738996" y="2641636"/>
            <a:ext cx="10953650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请同学们分组收集其他的水粉画写生弊病，并总结消除水粉画 写生弊病的方法。 </a:t>
            </a:r>
            <a:endParaRPr lang="en-US" altLang="zh-CN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6598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38996" y="5402317"/>
            <a:ext cx="10632636" cy="581732"/>
            <a:chOff x="738995" y="5083890"/>
            <a:chExt cx="10554965" cy="966104"/>
          </a:xfrm>
        </p:grpSpPr>
        <p:sp>
          <p:nvSpPr>
            <p:cNvPr id="14" name="稻壳儿搜索【幻雨工作室】_8"/>
            <p:cNvSpPr/>
            <p:nvPr/>
          </p:nvSpPr>
          <p:spPr bwMode="auto">
            <a:xfrm>
              <a:off x="738995" y="5083890"/>
              <a:ext cx="10554964" cy="96610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5" name="矩形 14"/>
            <p:cNvSpPr/>
            <p:nvPr/>
          </p:nvSpPr>
          <p:spPr>
            <a:xfrm>
              <a:off x="884909" y="5196481"/>
              <a:ext cx="10409051" cy="7645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：根据</a:t>
              </a:r>
              <a:r>
                <a:rPr lang="zh-CN" altLang="en-US" sz="1600" b="1">
                  <a:solidFill>
                    <a:schemeClr val="bg1"/>
                  </a:solidFill>
                </a:rPr>
                <a:t>提供的问题作品图例，分析水粉画写生中的常见问题，总结并归 纳解决的方法，要求 </a:t>
              </a:r>
              <a:r>
                <a:rPr lang="en-US" altLang="zh-CN" sz="1600" b="1">
                  <a:solidFill>
                    <a:schemeClr val="bg1"/>
                  </a:solidFill>
                </a:rPr>
                <a:t>200 </a:t>
              </a:r>
              <a:r>
                <a:rPr lang="zh-CN" altLang="en-US" sz="1600" b="1">
                  <a:solidFill>
                    <a:schemeClr val="bg1"/>
                  </a:solidFill>
                </a:rPr>
                <a:t>字左右。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“灰”</a:t>
            </a:r>
            <a:r>
              <a:rPr lang="zh-CN" altLang="en-US" sz="1400"/>
              <a:t>是指画面中没有较亮和较暗的颜色，缺少冷暖对比和明暗对比，使整个画面看上去没有生气、不生动。“灰”的原因与用色的“脏”和“粉”有 关系</a:t>
            </a:r>
            <a:r>
              <a:rPr lang="zh-CN" altLang="en-US" sz="1400"/>
              <a:t>。 </a:t>
            </a:r>
            <a:endParaRPr lang="en-US" altLang="zh-CN" sz="1400" smtClean="0"/>
          </a:p>
          <a:p>
            <a:pPr>
              <a:lnSpc>
                <a:spcPct val="150000"/>
              </a:lnSpc>
            </a:pPr>
            <a:r>
              <a:rPr lang="zh-CN" altLang="en-US" sz="1400" smtClean="0"/>
              <a:t>要</a:t>
            </a:r>
            <a:r>
              <a:rPr lang="zh-CN" altLang="en-US" sz="1400"/>
              <a:t>改变“灰”的特点，应明确“灰”与“灰色调”是两回事。“灰色调” 是画家主观要求的，而画面的“灰”要靠加强冷暖对比和明暗对比</a:t>
            </a:r>
            <a:r>
              <a:rPr lang="zh-CN" altLang="en-US" sz="1400"/>
              <a:t>来</a:t>
            </a:r>
            <a:r>
              <a:rPr lang="zh-CN" altLang="en-US" sz="1400" smtClean="0"/>
              <a:t>解决。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、灰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5773" t="34134" r="49526" b="46507"/>
          <a:stretch>
            <a:fillRect/>
          </a:stretch>
        </p:blipFill>
        <p:spPr>
          <a:xfrm>
            <a:off x="1790031" y="3465402"/>
            <a:ext cx="3809971" cy="21424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51630" t="34134" r="33669" b="46507"/>
          <a:stretch>
            <a:fillRect/>
          </a:stretch>
        </p:blipFill>
        <p:spPr>
          <a:xfrm>
            <a:off x="6012141" y="3465401"/>
            <a:ext cx="3809971" cy="2142490"/>
          </a:xfrm>
          <a:prstGeom prst="rect">
            <a:avLst/>
          </a:prstGeom>
        </p:spPr>
      </p:pic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1790030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012139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“花”的主要原因是在绘画的过程中缺少整体意识，使画面中物体与色块 之间的色彩关系显得凌乱，色彩的纯度与明度关系处理不当、主次不分、虚实不分</a:t>
            </a:r>
            <a:r>
              <a:rPr lang="zh-CN" altLang="en-US" sz="1400"/>
              <a:t>。 </a:t>
            </a:r>
            <a:r>
              <a:rPr lang="zh-CN" altLang="en-US" sz="1400" smtClean="0"/>
              <a:t>因此</a:t>
            </a:r>
            <a:r>
              <a:rPr lang="zh-CN" altLang="en-US" sz="1400"/>
              <a:t>，在作画时要有整体意识，注意物体与色块之间的统一和谐，不要过分注重画面的细节，要大胆取舍和概括，使每个局部的刻画都符合整个</a:t>
            </a:r>
            <a:r>
              <a:rPr lang="zh-CN" altLang="en-US" sz="1400"/>
              <a:t>画面</a:t>
            </a:r>
            <a:r>
              <a:rPr lang="zh-CN" altLang="en-US" sz="1400" smtClean="0"/>
              <a:t>的需要。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二、花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1790030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012139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51547" t="39868" r="33269" b="39898"/>
          <a:stretch>
            <a:fillRect/>
          </a:stretch>
        </p:blipFill>
        <p:spPr>
          <a:xfrm>
            <a:off x="6034671" y="3477784"/>
            <a:ext cx="3764908" cy="21177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35331" t="39868" r="49485" b="39898"/>
          <a:stretch>
            <a:fillRect/>
          </a:stretch>
        </p:blipFill>
        <p:spPr>
          <a:xfrm>
            <a:off x="1812562" y="3477784"/>
            <a:ext cx="3764908" cy="211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“火”是指大面积运用原色和纯度高的色彩作画，不经过任何调配，</a:t>
            </a:r>
            <a:r>
              <a:rPr lang="zh-CN" altLang="en-US" sz="1400"/>
              <a:t>使</a:t>
            </a:r>
            <a:r>
              <a:rPr lang="zh-CN" altLang="en-US" sz="1400" smtClean="0"/>
              <a:t>整体</a:t>
            </a:r>
            <a:r>
              <a:rPr lang="zh-CN" altLang="en-US" sz="1400"/>
              <a:t>色调显得生硬，不符合色彩的变化规律。 一般来说，在水粉画写生中不宜使用未经调和的色彩，如要使用</a:t>
            </a:r>
            <a:r>
              <a:rPr lang="zh-CN" altLang="en-US" sz="1400"/>
              <a:t>需</a:t>
            </a:r>
            <a:r>
              <a:rPr lang="zh-CN" altLang="en-US" sz="1400" smtClean="0"/>
              <a:t>慎重。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三、火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1690754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346123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5317" t="42497" r="49215" b="38386"/>
          <a:stretch>
            <a:fillRect/>
          </a:stretch>
        </p:blipFill>
        <p:spPr>
          <a:xfrm>
            <a:off x="1341409" y="3112774"/>
            <a:ext cx="4508661" cy="25355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51381" t="42497" r="33151" b="38386"/>
          <a:stretch>
            <a:fillRect/>
          </a:stretch>
        </p:blipFill>
        <p:spPr>
          <a:xfrm>
            <a:off x="5994326" y="3109482"/>
            <a:ext cx="4513566" cy="253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“粉”</a:t>
            </a:r>
            <a:r>
              <a:rPr lang="zh-CN" altLang="en-US" sz="1400"/>
              <a:t>是水粉画初学者最容易犯的毛病。主要原因是白粉使用不当，即画面中局部的白色用量不恰当，缺少纯度较高的色彩。此外，色彩在调和时的倾向性不够明确，含糊的色彩太多，也会造成画面的“粉气”。 因此，在写生的过程中要注意色彩的明度与纯度对比，物体暗部要表现出色彩的倾向性，找准色彩间的关系，这样画出来的物体即使有少量的白色也不会</a:t>
            </a:r>
            <a:r>
              <a:rPr lang="zh-CN" altLang="en-US" sz="1400"/>
              <a:t>造成</a:t>
            </a:r>
            <a:r>
              <a:rPr lang="zh-CN" altLang="en-US" sz="1400" smtClean="0"/>
              <a:t>“粉气”。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四、粉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2053090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346123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5459" t="38505" r="49519" b="40379"/>
          <a:stretch>
            <a:fillRect/>
          </a:stretch>
        </p:blipFill>
        <p:spPr>
          <a:xfrm>
            <a:off x="2028215" y="3412830"/>
            <a:ext cx="3859722" cy="21710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 l="51791" t="38505" r="33187" b="40379"/>
          <a:stretch>
            <a:fillRect/>
          </a:stretch>
        </p:blipFill>
        <p:spPr>
          <a:xfrm>
            <a:off x="6321248" y="3412830"/>
            <a:ext cx="3859722" cy="217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585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水粉画写生中的常见问题及解决方法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1063263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“脏”</a:t>
            </a:r>
            <a:r>
              <a:rPr lang="zh-CN" altLang="en-US" sz="1400"/>
              <a:t>的主要原因是受光部的色彩过脏。在用色方面，由于色彩混合的种类过多而使其色性减弱，尤其是补色间的混合，也会使画面变“脏”。 因此，画面的改动次数不宜过多，否则会使画面的底色泛上来，失去色彩的明亮效果。另外，画笔、水和调色盒不干净</a:t>
            </a:r>
            <a:r>
              <a:rPr lang="zh-CN" altLang="en-US" sz="1400"/>
              <a:t>也</a:t>
            </a:r>
            <a:r>
              <a:rPr lang="zh-CN" altLang="en-US" sz="1400" smtClean="0"/>
              <a:t>会造成调色时色彩混乱，这也是造成画面“脏”的原因，在写生的过程中应当避免</a:t>
            </a:r>
            <a:r>
              <a:rPr lang="zh-CN" altLang="en-US" sz="1400"/>
              <a:t>。</a:t>
            </a:r>
            <a:endParaRPr lang="zh-CN" alt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五、脏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/>
        </p:nvSpPr>
        <p:spPr bwMode="auto">
          <a:xfrm flipH="1">
            <a:off x="2053090" y="6078722"/>
            <a:ext cx="3809972" cy="38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修改前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 flipH="1">
            <a:off x="6293571" y="6078721"/>
            <a:ext cx="3809972" cy="4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smtClean="0"/>
              <a:t>修改后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35212" t="32729" r="33272" b="47226"/>
          <a:stretch>
            <a:fillRect/>
          </a:stretch>
        </p:blipFill>
        <p:spPr>
          <a:xfrm>
            <a:off x="3342594" y="2972426"/>
            <a:ext cx="5425440" cy="305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jcyMzk3ZmVlODIzNTI2MDkyOWE5MjE1ZTA3YTQ3Z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WPS 演示</Application>
  <PresentationFormat>宽屏</PresentationFormat>
  <Paragraphs>103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第二章 水粉画写生训练</vt:lpstr>
      <vt:lpstr>第四节 水粉画写生中的常见问题 及解决方法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281</cp:revision>
  <dcterms:created xsi:type="dcterms:W3CDTF">2021-08-29T14:09:00Z</dcterms:created>
  <dcterms:modified xsi:type="dcterms:W3CDTF">2025-05-21T07:23:32Z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2EA13C25E8764E21B2D224ECC7DC41A7_12</vt:lpwstr>
  </property>
  <property fmtid="{D5CDD505-2E9C-101B-9397-08002B2CF9AE}" pid="3" name="KSOProductBuildVer">
    <vt:lpwstr>2052-12.1.0.20784</vt:lpwstr>
  </property>
</Properties>
</file>