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412" r:id="rId3"/>
    <p:sldId id="413" r:id="rId4"/>
    <p:sldId id="393" r:id="rId5"/>
    <p:sldId id="409" r:id="rId6"/>
    <p:sldId id="395" r:id="rId7"/>
    <p:sldId id="411" r:id="rId8"/>
    <p:sldId id="414" r:id="rId9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2E1C"/>
    <a:srgbClr val="93CFD0"/>
    <a:srgbClr val="E8C5A8"/>
    <a:srgbClr val="B76115"/>
    <a:srgbClr val="F6F6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73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01" y="18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1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F290C-23B1-4D18-B6D9-BAF99786B24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485A0-B4AB-4AFE-8F90-CA09D2C830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10.xml"/><Relationship Id="rId7" Type="http://schemas.openxmlformats.org/officeDocument/2006/relationships/image" Target="../media/image11.png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664" y="0"/>
            <a:ext cx="12186285" cy="6858000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3110373" y="3571846"/>
            <a:ext cx="1397000" cy="1422400"/>
          </a:xfrm>
          <a:prstGeom prst="ellipse">
            <a:avLst/>
          </a:prstGeom>
          <a:solidFill>
            <a:srgbClr val="E8C5A8">
              <a:alpha val="24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317561" y="1428453"/>
            <a:ext cx="7556876" cy="2677656"/>
          </a:xfrm>
          <a:noFill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第一</a:t>
            </a:r>
            <a:r>
              <a:rPr lang="zh-CN" altLang="en-US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章</a:t>
            </a:r>
            <a:br>
              <a:rPr lang="en-US" altLang="zh-CN" sz="80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</a:br>
            <a:r>
              <a:rPr lang="zh-CN" altLang="en-US" sz="80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色彩</a:t>
            </a:r>
            <a:r>
              <a:rPr lang="zh-CN" altLang="en-US" sz="80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的基础知识</a:t>
            </a:r>
            <a:endParaRPr lang="zh-CN" altLang="en-US" sz="8000" b="1" dirty="0">
              <a:solidFill>
                <a:srgbClr val="7A2E1C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41757" y="4897425"/>
            <a:ext cx="3674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演讲者：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xxx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      </a:t>
            </a:r>
            <a:r>
              <a:rPr lang="zh-CN" altLang="en-US" sz="1600" dirty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时间</a:t>
            </a:r>
            <a:r>
              <a:rPr lang="zh-CN" altLang="en-US" sz="160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2024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年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9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月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6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日</a:t>
            </a:r>
            <a:endParaRPr lang="zh-CN" altLang="en-US" sz="1600" dirty="0">
              <a:solidFill>
                <a:srgbClr val="7A2E1C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 bwMode="auto">
          <a:xfrm>
            <a:off x="4800580" y="-50800"/>
            <a:ext cx="379412" cy="4410075"/>
            <a:chOff x="6534364" y="0"/>
            <a:chExt cx="222606" cy="2363056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6534364" y="0"/>
              <a:ext cx="0" cy="2363056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6646133" y="0"/>
              <a:ext cx="0" cy="1533690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6756970" y="0"/>
              <a:ext cx="0" cy="1181528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 bwMode="auto">
          <a:xfrm>
            <a:off x="6302355" y="254000"/>
            <a:ext cx="111125" cy="1385888"/>
            <a:chOff x="8157681" y="0"/>
            <a:chExt cx="111381" cy="1385529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8216553" y="0"/>
              <a:ext cx="0" cy="1264910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椭圆 13"/>
            <p:cNvSpPr/>
            <p:nvPr/>
          </p:nvSpPr>
          <p:spPr>
            <a:xfrm>
              <a:off x="8157681" y="1274433"/>
              <a:ext cx="111381" cy="111096"/>
            </a:xfrm>
            <a:prstGeom prst="ellipse">
              <a:avLst/>
            </a:prstGeom>
            <a:noFill/>
            <a:ln>
              <a:solidFill>
                <a:srgbClr val="B1C5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>
                <a:latin typeface="方正仿宋简体" panose="02010601030101010101" charset="-122"/>
                <a:ea typeface="方正仿宋简体" panose="02010601030101010101" charset="-122"/>
              </a:endParaRPr>
            </a:p>
          </p:txBody>
        </p:sp>
      </p:grpSp>
      <p:sp>
        <p:nvSpPr>
          <p:cNvPr id="15" name="椭圆 14"/>
          <p:cNvSpPr/>
          <p:nvPr/>
        </p:nvSpPr>
        <p:spPr>
          <a:xfrm>
            <a:off x="6732567" y="1109663"/>
            <a:ext cx="298450" cy="300037"/>
          </a:xfrm>
          <a:prstGeom prst="ellipse">
            <a:avLst/>
          </a:prstGeom>
          <a:solidFill>
            <a:srgbClr val="E8C5A8">
              <a:alpha val="58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290836" y="3317596"/>
            <a:ext cx="195263" cy="21590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9194257" y="3721584"/>
            <a:ext cx="300037" cy="29845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pic>
        <p:nvPicPr>
          <p:cNvPr id="22" name="组合 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7261" y="-190500"/>
            <a:ext cx="190500" cy="332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39"/>
          <p:cNvSpPr txBox="1"/>
          <p:nvPr/>
        </p:nvSpPr>
        <p:spPr>
          <a:xfrm>
            <a:off x="3091695" y="4237825"/>
            <a:ext cx="6008609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美术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是一门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艺术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，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 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一种创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想，是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把心中想的东西画出来。</a:t>
            </a:r>
            <a:endParaRPr lang="zh-CN" altLang="en-US" sz="1400">
              <a:solidFill>
                <a:srgbClr val="7A2E1C"/>
              </a:solidFill>
              <a:latin typeface="思源黑体 Light" pitchFamily="34" charset="-122"/>
              <a:ea typeface="思源黑体 Light" pitchFamily="34" charset="-122"/>
              <a:cs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5" grpId="0" bldLvl="0" animBg="1"/>
      <p:bldP spid="20" grpId="0" animBg="1"/>
      <p:bldP spid="21" grpId="0" bldLvl="0" animBg="1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F6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4525102" y="2597634"/>
            <a:ext cx="1397000" cy="1422400"/>
          </a:xfrm>
          <a:prstGeom prst="ellipse">
            <a:avLst/>
          </a:prstGeom>
          <a:solidFill>
            <a:srgbClr val="E8C5A8">
              <a:alpha val="24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 rotWithShape="1">
          <a:blip r:embed="rId1"/>
          <a:srcRect r="67084" b="25747"/>
          <a:stretch>
            <a:fillRect/>
          </a:stretch>
        </p:blipFill>
        <p:spPr>
          <a:xfrm>
            <a:off x="0" y="465518"/>
            <a:ext cx="1318745" cy="74231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37324" y="2117975"/>
            <a:ext cx="5166799" cy="1902059"/>
          </a:xfrm>
          <a:noFill/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4400" b="1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第三节</a:t>
            </a:r>
            <a:br>
              <a:rPr lang="en-US" altLang="zh-CN" sz="54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</a:br>
            <a:r>
              <a:rPr lang="zh-CN" altLang="en-US" sz="5400" b="1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色彩</a:t>
            </a:r>
            <a:r>
              <a:rPr lang="zh-CN" altLang="en-US" sz="54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的视觉感受</a:t>
            </a:r>
            <a:endParaRPr lang="zh-CN" altLang="en-US" sz="5400" b="1" dirty="0">
              <a:solidFill>
                <a:srgbClr val="7A2E1C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784160" y="1996197"/>
            <a:ext cx="195263" cy="21590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9194257" y="3721584"/>
            <a:ext cx="300037" cy="29845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pic>
        <p:nvPicPr>
          <p:cNvPr id="18" name="图片 17" descr="P-10227086-1021525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t="20451" r="13407"/>
          <a:stretch>
            <a:fillRect/>
          </a:stretch>
        </p:blipFill>
        <p:spPr>
          <a:xfrm rot="16200000">
            <a:off x="6523674" y="980758"/>
            <a:ext cx="6367780" cy="4969510"/>
          </a:xfrm>
          <a:prstGeom prst="rect">
            <a:avLst/>
          </a:prstGeom>
        </p:spPr>
      </p:pic>
      <p:sp>
        <p:nvSpPr>
          <p:cNvPr id="26" name="椭圆 25"/>
          <p:cNvSpPr/>
          <p:nvPr/>
        </p:nvSpPr>
        <p:spPr>
          <a:xfrm>
            <a:off x="6732567" y="1109663"/>
            <a:ext cx="298450" cy="300037"/>
          </a:xfrm>
          <a:prstGeom prst="ellipse">
            <a:avLst/>
          </a:prstGeom>
          <a:solidFill>
            <a:srgbClr val="E8C5A8">
              <a:alpha val="58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7" name="TextBox 47"/>
          <p:cNvSpPr txBox="1">
            <a:spLocks noChangeArrowheads="1"/>
          </p:cNvSpPr>
          <p:nvPr/>
        </p:nvSpPr>
        <p:spPr bwMode="auto">
          <a:xfrm flipH="1">
            <a:off x="937323" y="4169259"/>
            <a:ext cx="6845467" cy="469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/>
              <a:t>冷暖色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28" name="TextBox 47"/>
          <p:cNvSpPr txBox="1">
            <a:spLocks noChangeArrowheads="1"/>
          </p:cNvSpPr>
          <p:nvPr/>
        </p:nvSpPr>
        <p:spPr bwMode="auto">
          <a:xfrm flipH="1">
            <a:off x="937324" y="4639123"/>
            <a:ext cx="2690466" cy="469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mtClean="0"/>
              <a:t>补色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29" name="TextBox 47"/>
          <p:cNvSpPr txBox="1">
            <a:spLocks noChangeArrowheads="1"/>
          </p:cNvSpPr>
          <p:nvPr/>
        </p:nvSpPr>
        <p:spPr bwMode="auto">
          <a:xfrm flipH="1">
            <a:off x="937324" y="5108987"/>
            <a:ext cx="2690466" cy="469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mtClean="0"/>
              <a:t>同类色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13" name="TextBox 47"/>
          <p:cNvSpPr txBox="1">
            <a:spLocks noChangeArrowheads="1"/>
          </p:cNvSpPr>
          <p:nvPr/>
        </p:nvSpPr>
        <p:spPr bwMode="auto">
          <a:xfrm flipH="1">
            <a:off x="2648827" y="4169259"/>
            <a:ext cx="6845467" cy="469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/>
              <a:t>近似色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14" name="TextBox 47"/>
          <p:cNvSpPr txBox="1">
            <a:spLocks noChangeArrowheads="1"/>
          </p:cNvSpPr>
          <p:nvPr/>
        </p:nvSpPr>
        <p:spPr bwMode="auto">
          <a:xfrm flipH="1">
            <a:off x="2648828" y="4639123"/>
            <a:ext cx="2690466" cy="469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mtClean="0"/>
              <a:t>协调色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ldLvl="0" animBg="1"/>
      <p:bldP spid="20" grpId="0" animBg="1"/>
      <p:bldP spid="21" grpId="0" bldLvl="0" animBg="1"/>
      <p:bldP spid="26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34428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色彩</a:t>
            </a:r>
            <a:r>
              <a:rPr lang="zh-CN" altLang="en-US" sz="24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的视觉感受</a:t>
            </a:r>
            <a:endParaRPr lang="zh-CN" altLang="en-US" sz="2400" b="1">
              <a:solidFill>
                <a:srgbClr val="7A2E1C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7" name="TextBox 47"/>
          <p:cNvSpPr txBox="1">
            <a:spLocks noChangeArrowheads="1"/>
          </p:cNvSpPr>
          <p:nvPr/>
        </p:nvSpPr>
        <p:spPr bwMode="auto">
          <a:xfrm flipH="1">
            <a:off x="738998" y="1624554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观察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以下四幅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回答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下列问题。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47"/>
          <p:cNvSpPr txBox="1">
            <a:spLocks noChangeArrowheads="1"/>
          </p:cNvSpPr>
          <p:nvPr/>
        </p:nvSpPr>
        <p:spPr bwMode="auto">
          <a:xfrm flipH="1">
            <a:off x="544749" y="4167854"/>
            <a:ext cx="2884715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1 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en-US" altLang="zh-CN" sz="1400"/>
              <a:t>《</a:t>
            </a:r>
            <a:r>
              <a:rPr lang="zh-CN" altLang="en-US" sz="1400"/>
              <a:t>黄布前的石膏</a:t>
            </a:r>
            <a:r>
              <a:rPr lang="en-US" altLang="zh-CN" sz="1400"/>
              <a:t>》</a:t>
            </a:r>
            <a:r>
              <a:rPr lang="zh-CN" altLang="en-US" sz="1400"/>
              <a:t>水粉画 </a:t>
            </a:r>
            <a:r>
              <a:rPr lang="en-US" altLang="zh-CN" sz="1400"/>
              <a:t>/ </a:t>
            </a:r>
            <a:r>
              <a:rPr lang="zh-CN" altLang="en-US" sz="1400"/>
              <a:t>胡邦杰</a:t>
            </a:r>
            <a:endParaRPr lang="en-US" altLang="zh-CN" sz="1400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18" name="TextBox 47"/>
          <p:cNvSpPr txBox="1">
            <a:spLocks noChangeArrowheads="1"/>
          </p:cNvSpPr>
          <p:nvPr/>
        </p:nvSpPr>
        <p:spPr bwMode="auto">
          <a:xfrm flipH="1">
            <a:off x="3406913" y="4167853"/>
            <a:ext cx="2551159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2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en-US" altLang="zh-CN" sz="1400"/>
              <a:t> 《</a:t>
            </a:r>
            <a:r>
              <a:rPr lang="zh-CN" altLang="en-US" sz="1400"/>
              <a:t>农家小院</a:t>
            </a:r>
            <a:r>
              <a:rPr lang="en-US" altLang="zh-CN" sz="1400"/>
              <a:t>》</a:t>
            </a:r>
            <a:r>
              <a:rPr lang="zh-CN" altLang="en-US" sz="1400"/>
              <a:t>水彩画 </a:t>
            </a:r>
            <a:r>
              <a:rPr lang="en-US" altLang="zh-CN" sz="1400"/>
              <a:t>/ </a:t>
            </a:r>
            <a:r>
              <a:rPr lang="zh-CN" altLang="en-US" sz="1400"/>
              <a:t>王丽君 </a:t>
            </a:r>
            <a:endParaRPr lang="en-US" altLang="zh-CN" sz="1400" dirty="0"/>
          </a:p>
        </p:txBody>
      </p:sp>
      <p:sp>
        <p:nvSpPr>
          <p:cNvPr id="19" name="TextBox 47"/>
          <p:cNvSpPr txBox="1">
            <a:spLocks noChangeArrowheads="1"/>
          </p:cNvSpPr>
          <p:nvPr/>
        </p:nvSpPr>
        <p:spPr bwMode="auto">
          <a:xfrm flipH="1">
            <a:off x="6269077" y="4167852"/>
            <a:ext cx="2551159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3 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en-US" altLang="zh-CN" sz="1400"/>
              <a:t>《</a:t>
            </a:r>
            <a:r>
              <a:rPr lang="zh-CN" altLang="en-US" sz="1400"/>
              <a:t>山头</a:t>
            </a:r>
            <a:r>
              <a:rPr lang="en-US" altLang="zh-CN" sz="1400"/>
              <a:t>》</a:t>
            </a:r>
            <a:r>
              <a:rPr lang="zh-CN" altLang="en-US" sz="1400"/>
              <a:t>油画 </a:t>
            </a:r>
            <a:r>
              <a:rPr lang="en-US" altLang="zh-CN" sz="1400"/>
              <a:t>/ </a:t>
            </a:r>
            <a:r>
              <a:rPr lang="zh-CN" altLang="en-US" sz="1400"/>
              <a:t>李龙</a:t>
            </a:r>
            <a:endParaRPr lang="en-US" altLang="zh-CN" sz="1400" dirty="0"/>
          </a:p>
        </p:txBody>
      </p:sp>
      <p:sp>
        <p:nvSpPr>
          <p:cNvPr id="20" name="TextBox 47"/>
          <p:cNvSpPr txBox="1">
            <a:spLocks noChangeArrowheads="1"/>
          </p:cNvSpPr>
          <p:nvPr/>
        </p:nvSpPr>
        <p:spPr bwMode="auto">
          <a:xfrm flipH="1">
            <a:off x="8893923" y="4167851"/>
            <a:ext cx="2551162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4 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en-US" altLang="zh-CN" sz="1400"/>
              <a:t>《</a:t>
            </a:r>
            <a:r>
              <a:rPr lang="zh-CN" altLang="en-US" sz="1400"/>
              <a:t>瓢</a:t>
            </a:r>
            <a:r>
              <a:rPr lang="en-US" altLang="zh-CN" sz="1400"/>
              <a:t>》</a:t>
            </a:r>
            <a:r>
              <a:rPr lang="zh-CN" altLang="en-US" sz="1400"/>
              <a:t>淡彩画 </a:t>
            </a:r>
            <a:r>
              <a:rPr lang="en-US" altLang="zh-CN" sz="1400"/>
              <a:t>/ </a:t>
            </a:r>
            <a:r>
              <a:rPr lang="zh-CN" altLang="en-US" sz="1400"/>
              <a:t>李龙</a:t>
            </a:r>
            <a:endParaRPr lang="en-US" altLang="zh-CN" sz="1400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/>
          <a:srcRect l="39137" t="47568" r="53741" b="35191"/>
          <a:stretch>
            <a:fillRect/>
          </a:stretch>
        </p:blipFill>
        <p:spPr>
          <a:xfrm>
            <a:off x="1235548" y="2659103"/>
            <a:ext cx="1503115" cy="845185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 rotWithShape="1">
          <a:blip r:embed="rId3"/>
          <a:srcRect l="52886" t="48100" r="32643" b="35095"/>
          <a:stretch>
            <a:fillRect/>
          </a:stretch>
        </p:blipFill>
        <p:spPr>
          <a:xfrm>
            <a:off x="3082815" y="2200632"/>
            <a:ext cx="3133707" cy="17621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4"/>
          <a:srcRect l="53877" t="40069" r="34520" b="43867"/>
          <a:stretch>
            <a:fillRect/>
          </a:stretch>
        </p:blipFill>
        <p:spPr>
          <a:xfrm>
            <a:off x="8855226" y="2342554"/>
            <a:ext cx="2628555" cy="1478280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 rotWithShape="1">
          <a:blip r:embed="rId4"/>
          <a:srcRect l="37512" t="37450" r="51609" b="43868"/>
          <a:stretch>
            <a:fillRect/>
          </a:stretch>
        </p:blipFill>
        <p:spPr>
          <a:xfrm>
            <a:off x="6448833" y="2430389"/>
            <a:ext cx="2191646" cy="1232535"/>
          </a:xfrm>
          <a:prstGeom prst="rect">
            <a:avLst/>
          </a:prstGeom>
        </p:spPr>
      </p:pic>
      <p:sp>
        <p:nvSpPr>
          <p:cNvPr id="36" name="TextBox 47"/>
          <p:cNvSpPr txBox="1">
            <a:spLocks noChangeArrowheads="1"/>
          </p:cNvSpPr>
          <p:nvPr/>
        </p:nvSpPr>
        <p:spPr bwMode="auto">
          <a:xfrm flipH="1">
            <a:off x="738998" y="5125164"/>
            <a:ext cx="7821342" cy="33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看看：这些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作品中的色彩是否有相似的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部分？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TextBox 47"/>
          <p:cNvSpPr txBox="1">
            <a:spLocks noChangeArrowheads="1"/>
          </p:cNvSpPr>
          <p:nvPr/>
        </p:nvSpPr>
        <p:spPr bwMode="auto">
          <a:xfrm flipH="1">
            <a:off x="738998" y="5633705"/>
            <a:ext cx="7821342" cy="33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想想：怎样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对这些作品中的色彩进行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分类？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TextBox 47"/>
          <p:cNvSpPr txBox="1">
            <a:spLocks noChangeArrowheads="1"/>
          </p:cNvSpPr>
          <p:nvPr/>
        </p:nvSpPr>
        <p:spPr bwMode="auto">
          <a:xfrm flipH="1">
            <a:off x="738996" y="6142246"/>
            <a:ext cx="10953650" cy="33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做做：分析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它们的色彩名称和相互关联的作用，分组讨论并总结观点 。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27230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色彩的视觉感受</a:t>
            </a:r>
            <a:endParaRPr lang="zh-CN" altLang="en-US" sz="2400" b="1">
              <a:solidFill>
                <a:srgbClr val="7A2E1C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1" name="矩形 10"/>
          <p:cNvSpPr/>
          <p:nvPr/>
        </p:nvSpPr>
        <p:spPr>
          <a:xfrm>
            <a:off x="738997" y="1856174"/>
            <a:ext cx="10632637" cy="41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暖色</a:t>
            </a:r>
            <a:r>
              <a:rPr lang="zh-CN" altLang="en-US" sz="1400"/>
              <a:t>是指能给人带来温暖、奔放、光明、热烈、流动、膨胀、刺激等感觉 的色彩。例如，红、橙、橘黄、黄、紫红为</a:t>
            </a:r>
            <a:r>
              <a:rPr lang="zh-CN" altLang="en-US" sz="1400" smtClean="0"/>
              <a:t>暖色。</a:t>
            </a:r>
            <a:endParaRPr lang="en-US" sz="1400"/>
          </a:p>
        </p:txBody>
      </p:sp>
      <p:sp>
        <p:nvSpPr>
          <p:cNvPr id="7" name="TextBox 47"/>
          <p:cNvSpPr txBox="1">
            <a:spLocks noChangeArrowheads="1"/>
          </p:cNvSpPr>
          <p:nvPr/>
        </p:nvSpPr>
        <p:spPr bwMode="auto">
          <a:xfrm flipH="1">
            <a:off x="738998" y="1517628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、冷暖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色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/>
          <a:srcRect l="35483" t="43192" r="33823" b="46764"/>
          <a:stretch>
            <a:fillRect/>
          </a:stretch>
        </p:blipFill>
        <p:spPr>
          <a:xfrm>
            <a:off x="4752611" y="2383341"/>
            <a:ext cx="2605405" cy="146576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738997" y="3849101"/>
            <a:ext cx="10632637" cy="41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冷色</a:t>
            </a:r>
            <a:r>
              <a:rPr lang="zh-CN" altLang="en-US" sz="1400"/>
              <a:t>是指能给人带来清凉、寂静、稳定、理智、收缩等感觉的色彩。例 如，蓝、蓝绿、草绿、嫩绿、蓝紫为</a:t>
            </a:r>
            <a:r>
              <a:rPr lang="zh-CN" altLang="en-US" sz="1400" smtClean="0"/>
              <a:t>冷色。</a:t>
            </a:r>
            <a:endParaRPr lang="en-US" sz="1400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2"/>
          <a:srcRect l="35483" t="65588" r="33823" b="25887"/>
          <a:stretch>
            <a:fillRect/>
          </a:stretch>
        </p:blipFill>
        <p:spPr>
          <a:xfrm>
            <a:off x="4949461" y="4597939"/>
            <a:ext cx="2211705" cy="12440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392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色彩的视觉感受</a:t>
            </a:r>
            <a:endParaRPr lang="zh-CN" altLang="en-US" sz="2400" b="1">
              <a:solidFill>
                <a:srgbClr val="7A2E1C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3" name="矩形 22"/>
          <p:cNvSpPr/>
          <p:nvPr>
            <p:custDataLst>
              <p:tags r:id="rId2"/>
            </p:custDataLst>
          </p:nvPr>
        </p:nvSpPr>
        <p:spPr>
          <a:xfrm>
            <a:off x="738997" y="1856174"/>
            <a:ext cx="5038035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补色</a:t>
            </a:r>
            <a:r>
              <a:rPr lang="zh-CN" altLang="en-US" sz="1400"/>
              <a:t>是指色环中直线相对的色彩，如红与绿、蓝与橙、黄与紫就是补色 </a:t>
            </a:r>
            <a:r>
              <a:rPr lang="zh-CN" altLang="en-US" sz="1400" smtClean="0"/>
              <a:t>。</a:t>
            </a:r>
            <a:r>
              <a:rPr lang="zh-CN" altLang="en-US" sz="1400"/>
              <a:t>一种特定的色彩只有一种补色。</a:t>
            </a:r>
            <a:endParaRPr lang="en-US" sz="1400"/>
          </a:p>
        </p:txBody>
      </p:sp>
      <p:sp>
        <p:nvSpPr>
          <p:cNvPr id="24" name="TextBox 4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 flipH="1">
            <a:off x="738998" y="1517628"/>
            <a:ext cx="487386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、补色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>
            <p:custDataLst>
              <p:tags r:id="rId4"/>
            </p:custDataLst>
          </p:nvPr>
        </p:nvSpPr>
        <p:spPr>
          <a:xfrm>
            <a:off x="6411843" y="1856174"/>
            <a:ext cx="5038035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同类</a:t>
            </a:r>
            <a:r>
              <a:rPr lang="zh-CN" altLang="en-US" sz="1400"/>
              <a:t>色是指色相性质相同，但纯度有深浅之分的色彩，如柠檬黄、淡黄、 中黄、土黄就属于同类</a:t>
            </a:r>
            <a:r>
              <a:rPr lang="zh-CN" altLang="en-US" sz="1400" smtClean="0"/>
              <a:t>色。</a:t>
            </a:r>
            <a:endParaRPr lang="en-US" sz="1400"/>
          </a:p>
        </p:txBody>
      </p:sp>
      <p:sp>
        <p:nvSpPr>
          <p:cNvPr id="29" name="TextBox 4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 flipH="1">
            <a:off x="6411844" y="1517628"/>
            <a:ext cx="487386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、同类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色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6"/>
          <a:srcRect l="40146" t="36131" r="36584" b="48404"/>
          <a:stretch>
            <a:fillRect/>
          </a:stretch>
        </p:blipFill>
        <p:spPr>
          <a:xfrm>
            <a:off x="1738459" y="3334999"/>
            <a:ext cx="3039110" cy="1709531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 rotWithShape="1">
          <a:blip r:embed="rId6"/>
          <a:srcRect l="40146" t="69080" r="36584" b="22828"/>
          <a:stretch>
            <a:fillRect/>
          </a:stretch>
        </p:blipFill>
        <p:spPr>
          <a:xfrm>
            <a:off x="8053755" y="3667538"/>
            <a:ext cx="1590040" cy="8945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392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色彩的视觉感受</a:t>
            </a:r>
            <a:endParaRPr lang="zh-CN" altLang="en-US" sz="2400" b="1">
              <a:solidFill>
                <a:srgbClr val="7A2E1C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3" name="矩形 22"/>
          <p:cNvSpPr/>
          <p:nvPr>
            <p:custDataLst>
              <p:tags r:id="rId2"/>
            </p:custDataLst>
          </p:nvPr>
        </p:nvSpPr>
        <p:spPr>
          <a:xfrm>
            <a:off x="738997" y="1856174"/>
            <a:ext cx="503803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近似</a:t>
            </a:r>
            <a:r>
              <a:rPr lang="zh-CN" altLang="en-US" sz="1400"/>
              <a:t>色是指色环中任意相近的不同类别的色彩，如橘红与橘黄、纯蓝与蓝 绿、蓝紫与纯紫、玫红与橙红就属于近似</a:t>
            </a:r>
            <a:r>
              <a:rPr lang="zh-CN" altLang="en-US" sz="1400" smtClean="0"/>
              <a:t>色。</a:t>
            </a:r>
            <a:endParaRPr lang="en-US" sz="1400"/>
          </a:p>
        </p:txBody>
      </p:sp>
      <p:sp>
        <p:nvSpPr>
          <p:cNvPr id="24" name="TextBox 4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 flipH="1">
            <a:off x="738998" y="1517628"/>
            <a:ext cx="487386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四、近似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色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>
            <p:custDataLst>
              <p:tags r:id="rId4"/>
            </p:custDataLst>
          </p:nvPr>
        </p:nvSpPr>
        <p:spPr>
          <a:xfrm>
            <a:off x="6411843" y="1856174"/>
            <a:ext cx="5038035" cy="1060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协调</a:t>
            </a:r>
            <a:r>
              <a:rPr lang="zh-CN" altLang="en-US" sz="1400"/>
              <a:t>色是指在形式、内容、表现手法上属于相互帮衬、相互制约、协 同一致的色彩，如原色与间色、间色与复色、复色与灰色的协调</a:t>
            </a:r>
            <a:r>
              <a:rPr lang="zh-CN" altLang="en-US" sz="1400" smtClean="0"/>
              <a:t>等。</a:t>
            </a:r>
            <a:endParaRPr lang="en-US" sz="1400"/>
          </a:p>
        </p:txBody>
      </p:sp>
      <p:sp>
        <p:nvSpPr>
          <p:cNvPr id="29" name="TextBox 4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 flipH="1">
            <a:off x="6411844" y="1517628"/>
            <a:ext cx="487386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五、协调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色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>
            <p:custDataLst>
              <p:tags r:id="rId6"/>
            </p:custDataLst>
          </p:nvPr>
        </p:nvPicPr>
        <p:blipFill rotWithShape="1">
          <a:blip r:embed="rId7"/>
          <a:srcRect l="40685" t="19759" r="39040" b="69221"/>
          <a:stretch>
            <a:fillRect/>
          </a:stretch>
        </p:blipFill>
        <p:spPr>
          <a:xfrm>
            <a:off x="1802593" y="3121931"/>
            <a:ext cx="2910840" cy="163750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>
            <p:custDataLst>
              <p:tags r:id="rId8"/>
            </p:custDataLst>
          </p:nvPr>
        </p:nvPicPr>
        <p:blipFill rotWithShape="1">
          <a:blip r:embed="rId7"/>
          <a:srcRect l="40685" t="81631" r="39040" b="7349"/>
          <a:stretch>
            <a:fillRect/>
          </a:stretch>
        </p:blipFill>
        <p:spPr>
          <a:xfrm>
            <a:off x="7393354" y="3119156"/>
            <a:ext cx="2910840" cy="1637502"/>
          </a:xfrm>
          <a:prstGeom prst="rect">
            <a:avLst/>
          </a:prstGeom>
        </p:spPr>
      </p:pic>
      <p:grpSp>
        <p:nvGrpSpPr>
          <p:cNvPr id="15" name="组合 14"/>
          <p:cNvGrpSpPr/>
          <p:nvPr/>
        </p:nvGrpSpPr>
        <p:grpSpPr>
          <a:xfrm>
            <a:off x="738997" y="5467291"/>
            <a:ext cx="10710881" cy="966104"/>
            <a:chOff x="738995" y="5083890"/>
            <a:chExt cx="10632638" cy="966104"/>
          </a:xfrm>
        </p:grpSpPr>
        <p:sp>
          <p:nvSpPr>
            <p:cNvPr id="16" name="稻壳儿搜索【幻雨工作室】_8"/>
            <p:cNvSpPr/>
            <p:nvPr/>
          </p:nvSpPr>
          <p:spPr bwMode="auto">
            <a:xfrm>
              <a:off x="738995" y="5083890"/>
              <a:ext cx="10632638" cy="966104"/>
            </a:xfrm>
            <a:prstGeom prst="round2DiagRect">
              <a:avLst>
                <a:gd name="adj1" fmla="val 0"/>
                <a:gd name="adj2" fmla="val 0"/>
              </a:avLst>
            </a:prstGeom>
            <a:solidFill>
              <a:srgbClr val="93CFD0"/>
            </a:solidFill>
            <a:ln w="9525" cap="flat">
              <a:noFill/>
              <a:miter lim="800000"/>
            </a:ln>
            <a:effectLst/>
            <a:scene3d>
              <a:camera prst="orthographicFront"/>
              <a:lightRig rig="chilly" dir="t">
                <a:rot lat="0" lon="0" rev="0"/>
              </a:lightRig>
            </a:scene3d>
            <a:sp3d/>
          </p:spPr>
          <p:txBody>
            <a:bodyPr lIns="0" tIns="0" rIns="0" bIns="0" anchor="ctr"/>
            <a:lstStyle/>
            <a:p>
              <a:pPr algn="ctr" fontAlgn="auto">
                <a:lnSpc>
                  <a:spcPct val="130000"/>
                </a:lnSpc>
              </a:pPr>
              <a:endParaRPr lang="bg-BG" noProof="1"/>
            </a:p>
          </p:txBody>
        </p:sp>
        <p:sp>
          <p:nvSpPr>
            <p:cNvPr id="17" name="矩形 16"/>
            <p:cNvSpPr/>
            <p:nvPr/>
          </p:nvSpPr>
          <p:spPr>
            <a:xfrm>
              <a:off x="884909" y="5151443"/>
              <a:ext cx="10409051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b="1">
                  <a:solidFill>
                    <a:schemeClr val="bg1"/>
                  </a:solidFill>
                </a:rPr>
                <a:t>作业 </a:t>
              </a:r>
              <a:r>
                <a:rPr lang="zh-CN" altLang="en-US" sz="1600" b="1" smtClean="0">
                  <a:solidFill>
                    <a:schemeClr val="bg1"/>
                  </a:solidFill>
                </a:rPr>
                <a:t>：利用</a:t>
              </a:r>
              <a:r>
                <a:rPr lang="zh-CN" altLang="en-US" sz="1600" b="1">
                  <a:solidFill>
                    <a:schemeClr val="bg1"/>
                  </a:solidFill>
                </a:rPr>
                <a:t>本节所学知识，在冷暖色、补色、同类色、近似色、协调色五种 类型中任选两种进行实践练习，将两幅画作绘制在一张 </a:t>
              </a:r>
              <a:r>
                <a:rPr lang="en-US" altLang="zh-CN" sz="1600" b="1">
                  <a:solidFill>
                    <a:schemeClr val="bg1"/>
                  </a:solidFill>
                </a:rPr>
                <a:t>4 </a:t>
              </a:r>
              <a:r>
                <a:rPr lang="zh-CN" altLang="en-US" sz="1600" b="1">
                  <a:solidFill>
                    <a:schemeClr val="bg1"/>
                  </a:solidFill>
                </a:rPr>
                <a:t>开纸上，要求： 色彩均衡、主旨明确、构图协调</a:t>
              </a:r>
              <a:r>
                <a:rPr lang="zh-CN" altLang="en-US" sz="1600" b="1" smtClean="0">
                  <a:solidFill>
                    <a:schemeClr val="bg1"/>
                  </a:solidFill>
                </a:rPr>
                <a:t>。</a:t>
              </a:r>
              <a:endParaRPr lang="en-US" sz="1600" b="1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4184" y="0"/>
            <a:ext cx="12186285" cy="6858000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3110373" y="3571846"/>
            <a:ext cx="1397000" cy="1422400"/>
          </a:xfrm>
          <a:prstGeom prst="ellipse">
            <a:avLst/>
          </a:prstGeom>
          <a:solidFill>
            <a:srgbClr val="E8C5A8">
              <a:alpha val="24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74127" y="2031424"/>
            <a:ext cx="5243744" cy="1448282"/>
          </a:xfrm>
          <a:noFill/>
        </p:spPr>
        <p:txBody>
          <a:bodyPr wrap="none">
            <a:spAutoFit/>
          </a:bodyPr>
          <a:lstStyle/>
          <a:p>
            <a:r>
              <a:rPr lang="zh-CN" altLang="en-US" sz="96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感谢观看</a:t>
            </a:r>
            <a:endParaRPr lang="zh-CN" altLang="en-US" sz="9600" b="1" dirty="0">
              <a:solidFill>
                <a:srgbClr val="7A2E1C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41757" y="4897425"/>
            <a:ext cx="3674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演讲者：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xxx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      </a:t>
            </a:r>
            <a:r>
              <a:rPr lang="zh-CN" altLang="en-US" sz="1600" dirty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时间</a:t>
            </a:r>
            <a:r>
              <a:rPr lang="zh-CN" altLang="en-US" sz="160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2024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年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9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月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6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日</a:t>
            </a:r>
            <a:endParaRPr lang="zh-CN" altLang="en-US" sz="1600" dirty="0">
              <a:solidFill>
                <a:srgbClr val="7A2E1C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 bwMode="auto">
          <a:xfrm>
            <a:off x="4800580" y="-50800"/>
            <a:ext cx="379412" cy="4410075"/>
            <a:chOff x="6534364" y="0"/>
            <a:chExt cx="222606" cy="2363056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6534364" y="0"/>
              <a:ext cx="0" cy="2363056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6646133" y="0"/>
              <a:ext cx="0" cy="1533690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6756970" y="0"/>
              <a:ext cx="0" cy="1181528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 bwMode="auto">
          <a:xfrm>
            <a:off x="6302355" y="254000"/>
            <a:ext cx="111125" cy="1385888"/>
            <a:chOff x="8157681" y="0"/>
            <a:chExt cx="111381" cy="1385529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8216553" y="0"/>
              <a:ext cx="0" cy="1264910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椭圆 13"/>
            <p:cNvSpPr/>
            <p:nvPr/>
          </p:nvSpPr>
          <p:spPr>
            <a:xfrm>
              <a:off x="8157681" y="1274433"/>
              <a:ext cx="111381" cy="111096"/>
            </a:xfrm>
            <a:prstGeom prst="ellipse">
              <a:avLst/>
            </a:prstGeom>
            <a:noFill/>
            <a:ln>
              <a:solidFill>
                <a:srgbClr val="B1C5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>
                <a:latin typeface="方正仿宋简体" panose="02010601030101010101" charset="-122"/>
                <a:ea typeface="方正仿宋简体" panose="02010601030101010101" charset="-122"/>
              </a:endParaRPr>
            </a:p>
          </p:txBody>
        </p:sp>
      </p:grpSp>
      <p:sp>
        <p:nvSpPr>
          <p:cNvPr id="15" name="椭圆 14"/>
          <p:cNvSpPr/>
          <p:nvPr/>
        </p:nvSpPr>
        <p:spPr>
          <a:xfrm>
            <a:off x="6732567" y="1109663"/>
            <a:ext cx="298450" cy="300037"/>
          </a:xfrm>
          <a:prstGeom prst="ellipse">
            <a:avLst/>
          </a:prstGeom>
          <a:solidFill>
            <a:srgbClr val="E8C5A8">
              <a:alpha val="58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290836" y="3317596"/>
            <a:ext cx="195263" cy="21590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9194257" y="3721584"/>
            <a:ext cx="300037" cy="29845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pic>
        <p:nvPicPr>
          <p:cNvPr id="22" name="组合 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7261" y="-190500"/>
            <a:ext cx="190500" cy="332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39"/>
          <p:cNvSpPr txBox="1"/>
          <p:nvPr/>
        </p:nvSpPr>
        <p:spPr>
          <a:xfrm>
            <a:off x="3091695" y="4237825"/>
            <a:ext cx="6008609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美术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是一门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艺术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，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 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一种创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想，是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把心中想的东西画出来。</a:t>
            </a:r>
            <a:endParaRPr lang="zh-CN" altLang="en-US" sz="1400">
              <a:solidFill>
                <a:srgbClr val="7A2E1C"/>
              </a:solidFill>
              <a:latin typeface="思源黑体 Light" pitchFamily="34" charset="-122"/>
              <a:ea typeface="思源黑体 Light" pitchFamily="34" charset="-122"/>
              <a:cs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5" grpId="0" bldLvl="0" animBg="1"/>
      <p:bldP spid="20" grpId="0" animBg="1"/>
      <p:bldP spid="21" grpId="0" bldLvl="0" animBg="1"/>
      <p:bldP spid="19" grpId="0"/>
    </p:bldLst>
  </p:timing>
</p:sld>
</file>

<file path=ppt/tags/tag1.xml><?xml version="1.0" encoding="utf-8"?>
<p:tagLst xmlns:p="http://schemas.openxmlformats.org/presentationml/2006/main">
  <p:tag name="KSO_WM_DIAGRAM_VIRTUALLY_FRAME" val="{&quot;height&quot;:84.81968503937007,&quot;left&quot;:58.18874015748031,&quot;top&quot;:119.49826771653542,&quot;width&quot;:843.3764566929134}"/>
</p:tagLst>
</file>

<file path=ppt/tags/tag10.xml><?xml version="1.0" encoding="utf-8"?>
<p:tagLst xmlns:p="http://schemas.openxmlformats.org/presentationml/2006/main">
  <p:tag name="KSO_WM_DIAGRAM_VIRTUALLY_FRAME" val="{&quot;height&quot;:255.26023622047242,&quot;left&quot;:45.6796062992126,&quot;top&quot;:119.49826771653542,&quot;width&quot;:861.9311811023621}"/>
</p:tagLst>
</file>

<file path=ppt/tags/tag11.xml><?xml version="1.0" encoding="utf-8"?>
<p:tagLst xmlns:p="http://schemas.openxmlformats.org/presentationml/2006/main">
  <p:tag name="commondata" val="eyJoZGlkIjoiYmUwNjg4NWU0NGY5MzYzMTQ4OWEwNGQyNGMzYjhiYTcifQ=="/>
</p:tagLst>
</file>

<file path=ppt/tags/tag2.xml><?xml version="1.0" encoding="utf-8"?>
<p:tagLst xmlns:p="http://schemas.openxmlformats.org/presentationml/2006/main">
  <p:tag name="KSO_WM_DIAGRAM_VIRTUALLY_FRAME" val="{&quot;height&quot;:84.81968503937007,&quot;left&quot;:58.18874015748031,&quot;top&quot;:119.49826771653542,&quot;width&quot;:843.3764566929134}"/>
</p:tagLst>
</file>

<file path=ppt/tags/tag3.xml><?xml version="1.0" encoding="utf-8"?>
<p:tagLst xmlns:p="http://schemas.openxmlformats.org/presentationml/2006/main">
  <p:tag name="KSO_WM_DIAGRAM_VIRTUALLY_FRAME" val="{&quot;height&quot;:84.81968503937007,&quot;left&quot;:58.18874015748031,&quot;top&quot;:119.49826771653542,&quot;width&quot;:843.3764566929134}"/>
</p:tagLst>
</file>

<file path=ppt/tags/tag4.xml><?xml version="1.0" encoding="utf-8"?>
<p:tagLst xmlns:p="http://schemas.openxmlformats.org/presentationml/2006/main">
  <p:tag name="KSO_WM_DIAGRAM_VIRTUALLY_FRAME" val="{&quot;height&quot;:84.81968503937007,&quot;left&quot;:58.18874015748031,&quot;top&quot;:119.49826771653542,&quot;width&quot;:843.3764566929134}"/>
</p:tagLst>
</file>

<file path=ppt/tags/tag5.xml><?xml version="1.0" encoding="utf-8"?>
<p:tagLst xmlns:p="http://schemas.openxmlformats.org/presentationml/2006/main">
  <p:tag name="KSO_WM_DIAGRAM_VIRTUALLY_FRAME" val="{&quot;height&quot;:255.26023622047242,&quot;left&quot;:45.6796062992126,&quot;top&quot;:119.49826771653542,&quot;width&quot;:861.9311811023621}"/>
</p:tagLst>
</file>

<file path=ppt/tags/tag6.xml><?xml version="1.0" encoding="utf-8"?>
<p:tagLst xmlns:p="http://schemas.openxmlformats.org/presentationml/2006/main">
  <p:tag name="KSO_WM_DIAGRAM_VIRTUALLY_FRAME" val="{&quot;height&quot;:255.26023622047242,&quot;left&quot;:45.6796062992126,&quot;top&quot;:119.49826771653542,&quot;width&quot;:861.9311811023621}"/>
</p:tagLst>
</file>

<file path=ppt/tags/tag7.xml><?xml version="1.0" encoding="utf-8"?>
<p:tagLst xmlns:p="http://schemas.openxmlformats.org/presentationml/2006/main">
  <p:tag name="KSO_WM_DIAGRAM_VIRTUALLY_FRAME" val="{&quot;height&quot;:255.26023622047242,&quot;left&quot;:45.6796062992126,&quot;top&quot;:119.49826771653542,&quot;width&quot;:861.9311811023621}"/>
</p:tagLst>
</file>

<file path=ppt/tags/tag8.xml><?xml version="1.0" encoding="utf-8"?>
<p:tagLst xmlns:p="http://schemas.openxmlformats.org/presentationml/2006/main">
  <p:tag name="KSO_WM_DIAGRAM_VIRTUALLY_FRAME" val="{&quot;height&quot;:255.26023622047242,&quot;left&quot;:45.6796062992126,&quot;top&quot;:119.49826771653542,&quot;width&quot;:861.9311811023621}"/>
</p:tagLst>
</file>

<file path=ppt/tags/tag9.xml><?xml version="1.0" encoding="utf-8"?>
<p:tagLst xmlns:p="http://schemas.openxmlformats.org/presentationml/2006/main">
  <p:tag name="KSO_WM_DIAGRAM_VIRTUALLY_FRAME" val="{&quot;height&quot;:255.26023622047242,&quot;left&quot;:45.6796062992126,&quot;top&quot;:119.49826771653542,&quot;width&quot;:861.9311811023621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755</Words>
  <Application>WPS 演示</Application>
  <PresentationFormat>宽屏</PresentationFormat>
  <Paragraphs>76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9" baseType="lpstr">
      <vt:lpstr>Arial</vt:lpstr>
      <vt:lpstr>宋体</vt:lpstr>
      <vt:lpstr>Wingdings</vt:lpstr>
      <vt:lpstr>思源黑体 CN Bold</vt:lpstr>
      <vt:lpstr>黑体</vt:lpstr>
      <vt:lpstr>方正仿宋简体</vt:lpstr>
      <vt:lpstr>思源黑体 Light</vt:lpstr>
      <vt:lpstr>微软雅黑</vt:lpstr>
      <vt:lpstr>等线</vt:lpstr>
      <vt:lpstr>Arial Unicode MS</vt:lpstr>
      <vt:lpstr>等线 Light</vt:lpstr>
      <vt:lpstr>Office 主题​​</vt:lpstr>
      <vt:lpstr>第一章 色彩的基础知识</vt:lpstr>
      <vt:lpstr>第三节 色彩的视觉感受</vt:lpstr>
      <vt:lpstr>PowerPoint 演示文稿</vt:lpstr>
      <vt:lpstr>PowerPoint 演示文稿</vt:lpstr>
      <vt:lpstr>PowerPoint 演示文稿</vt:lpstr>
      <vt:lpstr>PowerPoint 演示文稿</vt:lpstr>
      <vt:lpstr>感谢观看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绘画的语言</dc:title>
  <dc:creator>刘 淼</dc:creator>
  <cp:lastModifiedBy>LxY</cp:lastModifiedBy>
  <cp:revision>166</cp:revision>
  <dcterms:created xsi:type="dcterms:W3CDTF">2021-08-29T14:09:00Z</dcterms:created>
  <dcterms:modified xsi:type="dcterms:W3CDTF">2025-05-21T07:08:27Z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CD8DC543CC5643D49C0A9ADD841F69C9_12</vt:lpwstr>
  </property>
  <property fmtid="{D5CDD505-2E9C-101B-9397-08002B2CF9AE}" pid="3" name="KSOProductBuildVer">
    <vt:lpwstr>2052-12.1.0.20784</vt:lpwstr>
  </property>
</Properties>
</file>