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08" r:id="rId3"/>
    <p:sldId id="409" r:id="rId4"/>
    <p:sldId id="393" r:id="rId5"/>
    <p:sldId id="407" r:id="rId6"/>
    <p:sldId id="401" r:id="rId7"/>
    <p:sldId id="406" r:id="rId8"/>
    <p:sldId id="410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E1C"/>
    <a:srgbClr val="93CFD0"/>
    <a:srgbClr val="E8C5A8"/>
    <a:srgbClr val="B76115"/>
    <a:srgbClr val="F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1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290C-23B1-4D18-B6D9-BAF99786B2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5A0-B4AB-4AFE-8F90-CA09D2C83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6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17561" y="1428453"/>
            <a:ext cx="7556876" cy="2677656"/>
          </a:xfr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</a:t>
            </a:r>
            <a:r>
              <a:rPr lang="zh-CN" altLang="en-US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章</a:t>
            </a:r>
            <a:br>
              <a:rPr lang="en-US" altLang="zh-CN" sz="80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en-US" sz="80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色彩</a:t>
            </a:r>
            <a:r>
              <a:rPr lang="zh-CN" altLang="en-US" sz="80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的基础知识</a:t>
            </a:r>
            <a:endParaRPr lang="zh-CN" altLang="en-US" sz="8000" b="1" dirty="0">
              <a:solidFill>
                <a:srgbClr val="7A2E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25102" y="2597634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7084" b="25747"/>
          <a:stretch>
            <a:fillRect/>
          </a:stretch>
        </p:blipFill>
        <p:spPr>
          <a:xfrm>
            <a:off x="0" y="465518"/>
            <a:ext cx="1318745" cy="742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7324" y="2117975"/>
            <a:ext cx="6590266" cy="1902059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第二节</a:t>
            </a:r>
            <a:br>
              <a:rPr lang="en-US" altLang="zh-CN" sz="54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en-US" sz="5400" b="1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色彩</a:t>
            </a:r>
            <a:r>
              <a:rPr lang="zh-CN" altLang="en-US" sz="54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在写生中的分类</a:t>
            </a:r>
            <a:endParaRPr lang="zh-CN" altLang="en-US" sz="5400" b="1" dirty="0">
              <a:solidFill>
                <a:srgbClr val="7A2E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84160" y="1996197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18" name="图片 17" descr="P-10227086-102152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0451" r="13407"/>
          <a:stretch>
            <a:fillRect/>
          </a:stretch>
        </p:blipFill>
        <p:spPr>
          <a:xfrm rot="16200000">
            <a:off x="6523674" y="980758"/>
            <a:ext cx="6367780" cy="496951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937323" y="4169259"/>
            <a:ext cx="6845467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固有色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 flipH="1">
            <a:off x="937324" y="4639123"/>
            <a:ext cx="2690466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光源色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937324" y="5108987"/>
            <a:ext cx="2690466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环境</a:t>
            </a:r>
            <a:r>
              <a:rPr lang="zh-CN" altLang="en-US"/>
              <a:t>色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0" grpId="0" animBg="1"/>
      <p:bldP spid="21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44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色彩</a:t>
            </a:r>
            <a:r>
              <a:rPr lang="zh-CN" altLang="en-US" sz="24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在写生中的分类</a:t>
            </a:r>
            <a:endParaRPr lang="zh-CN" altLang="en-US" sz="2400" b="1">
              <a:solidFill>
                <a:srgbClr val="7A2E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以下四幅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下列问题。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52147" t="23616" r="32458" b="56626"/>
          <a:stretch>
            <a:fillRect/>
          </a:stretch>
        </p:blipFill>
        <p:spPr>
          <a:xfrm>
            <a:off x="3550179" y="2799986"/>
            <a:ext cx="2551159" cy="1434465"/>
          </a:xfrm>
          <a:prstGeom prst="rect">
            <a:avLst/>
          </a:prstGeom>
        </p:spPr>
      </p:pic>
      <p:sp>
        <p:nvSpPr>
          <p:cNvPr id="17" name="TextBox 47"/>
          <p:cNvSpPr txBox="1">
            <a:spLocks noChangeArrowheads="1"/>
          </p:cNvSpPr>
          <p:nvPr/>
        </p:nvSpPr>
        <p:spPr bwMode="auto">
          <a:xfrm flipH="1">
            <a:off x="738998" y="4725057"/>
            <a:ext cx="2690466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 smtClean="0"/>
              <a:t>《</a:t>
            </a:r>
            <a:r>
              <a:rPr lang="zh-CN" altLang="en-US" sz="1400"/>
              <a:t>村头</a:t>
            </a:r>
            <a:r>
              <a:rPr lang="en-US" altLang="zh-CN" sz="1400"/>
              <a:t>》</a:t>
            </a:r>
            <a:r>
              <a:rPr lang="zh-CN" altLang="en-US" sz="1400"/>
              <a:t>油画 </a:t>
            </a:r>
            <a:r>
              <a:rPr lang="en-US" altLang="zh-CN" sz="1400"/>
              <a:t>/ </a:t>
            </a:r>
            <a:r>
              <a:rPr lang="zh-CN" altLang="en-US" sz="1400"/>
              <a:t>张素伟 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3406913" y="4725056"/>
            <a:ext cx="2551159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 《</a:t>
            </a:r>
            <a:r>
              <a:rPr lang="zh-CN" altLang="en-US" sz="1400"/>
              <a:t>梦</a:t>
            </a:r>
            <a:r>
              <a:rPr lang="en-US" altLang="zh-CN" sz="1400"/>
              <a:t>》</a:t>
            </a:r>
            <a:r>
              <a:rPr lang="zh-CN" altLang="en-US" sz="1400"/>
              <a:t>雕塑设计 </a:t>
            </a:r>
            <a:r>
              <a:rPr lang="en-US" altLang="zh-CN" sz="1400"/>
              <a:t>/ </a:t>
            </a:r>
            <a:r>
              <a:rPr lang="zh-CN" altLang="en-US" sz="1400"/>
              <a:t>于吉</a:t>
            </a:r>
            <a:endParaRPr lang="en-US" altLang="zh-CN" sz="1400" dirty="0"/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097379" y="4725055"/>
            <a:ext cx="2551159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3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 smtClean="0"/>
              <a:t>《</a:t>
            </a:r>
            <a:r>
              <a:rPr lang="zh-CN" altLang="en-US" sz="1400"/>
              <a:t>依山而居</a:t>
            </a:r>
            <a:r>
              <a:rPr lang="en-US" altLang="zh-CN" sz="1400"/>
              <a:t>》</a:t>
            </a:r>
            <a:r>
              <a:rPr lang="zh-CN" altLang="en-US" sz="1400"/>
              <a:t>水彩画 </a:t>
            </a:r>
            <a:r>
              <a:rPr lang="en-US" altLang="zh-CN" sz="1400"/>
              <a:t>/ </a:t>
            </a:r>
            <a:r>
              <a:rPr lang="zh-CN" altLang="en-US" sz="1400"/>
              <a:t>牛广德 </a:t>
            </a:r>
            <a:endParaRPr lang="en-US" altLang="zh-CN" sz="1400" dirty="0"/>
          </a:p>
        </p:txBody>
      </p:sp>
      <p:sp>
        <p:nvSpPr>
          <p:cNvPr id="20" name="TextBox 47"/>
          <p:cNvSpPr txBox="1">
            <a:spLocks noChangeArrowheads="1"/>
          </p:cNvSpPr>
          <p:nvPr/>
        </p:nvSpPr>
        <p:spPr bwMode="auto">
          <a:xfrm flipH="1">
            <a:off x="8893923" y="4725054"/>
            <a:ext cx="2551162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4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 smtClean="0"/>
              <a:t>《</a:t>
            </a:r>
            <a:r>
              <a:rPr lang="zh-CN" altLang="en-US" sz="1400"/>
              <a:t>花丛</a:t>
            </a:r>
            <a:r>
              <a:rPr lang="en-US" altLang="zh-CN" sz="1400"/>
              <a:t>》</a:t>
            </a:r>
            <a:r>
              <a:rPr lang="zh-CN" altLang="en-US" sz="1400"/>
              <a:t>油画 </a:t>
            </a:r>
            <a:r>
              <a:rPr lang="en-US" altLang="zh-CN" sz="1400"/>
              <a:t>/ </a:t>
            </a:r>
            <a:r>
              <a:rPr lang="zh-CN" altLang="en-US" sz="1400"/>
              <a:t>黄东 </a:t>
            </a:r>
            <a:endParaRPr lang="en-US" altLang="zh-CN" sz="140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/>
          <a:srcRect l="35727" t="36484" r="49779" b="43041"/>
          <a:stretch>
            <a:fillRect/>
          </a:stretch>
        </p:blipFill>
        <p:spPr>
          <a:xfrm>
            <a:off x="738998" y="2657951"/>
            <a:ext cx="2690466" cy="15132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/>
          <a:srcRect l="53985" t="36484" r="31521" b="43041"/>
          <a:stretch>
            <a:fillRect/>
          </a:stretch>
        </p:blipFill>
        <p:spPr>
          <a:xfrm>
            <a:off x="3406913" y="2657950"/>
            <a:ext cx="2690466" cy="15132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l="33909" t="29055" r="48613" b="49891"/>
          <a:stretch>
            <a:fillRect/>
          </a:stretch>
        </p:blipFill>
        <p:spPr>
          <a:xfrm>
            <a:off x="5829440" y="2564921"/>
            <a:ext cx="3020922" cy="16992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/>
          <a:srcRect l="54268" t="29055" r="33280" b="49891"/>
          <a:stretch>
            <a:fillRect/>
          </a:stretch>
        </p:blipFill>
        <p:spPr>
          <a:xfrm>
            <a:off x="9093327" y="2809395"/>
            <a:ext cx="2152353" cy="121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色彩在写生中的分类</a:t>
            </a:r>
            <a:endParaRPr lang="zh-CN" altLang="en-US" sz="2400" b="1">
              <a:solidFill>
                <a:srgbClr val="7A2E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看看：这些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作品中所描绘的物体分别在什么光线下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8997" y="3063676"/>
            <a:ext cx="10583999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尽管</a:t>
            </a:r>
            <a:r>
              <a:rPr lang="zh-CN" altLang="en-US" sz="1400"/>
              <a:t>自然界中的色彩千变万化、错综复杂，但色彩的变化是有规律可</a:t>
            </a:r>
            <a:r>
              <a:rPr lang="zh-CN" altLang="en-US" sz="1400" smtClean="0"/>
              <a:t>循的</a:t>
            </a:r>
            <a:r>
              <a:rPr lang="zh-CN" altLang="en-US" sz="1400"/>
              <a:t>。掌握各种色彩之间的相互关系和变化规律，有助于我们更好、更快地</a:t>
            </a:r>
            <a:r>
              <a:rPr lang="zh-CN" altLang="en-US" sz="1400" smtClean="0"/>
              <a:t>学习色彩</a:t>
            </a:r>
            <a:r>
              <a:rPr lang="zh-CN" altLang="en-US" sz="1400"/>
              <a:t>知识。物体自身极少受光源和环境的影响，也就是其固有的属性在常态</a:t>
            </a:r>
            <a:r>
              <a:rPr lang="zh-CN" altLang="en-US" sz="1400" smtClean="0"/>
              <a:t>下呈现</a:t>
            </a:r>
            <a:r>
              <a:rPr lang="zh-CN" altLang="en-US" sz="1400"/>
              <a:t>出的色彩，我们称为固有色；光源本身带有的色彩，我们称为光源色；</a:t>
            </a:r>
            <a:r>
              <a:rPr lang="zh-CN" altLang="en-US" sz="1400" smtClean="0"/>
              <a:t>物体</a:t>
            </a:r>
            <a:r>
              <a:rPr lang="zh-CN" altLang="en-US" sz="1400"/>
              <a:t>存在于一定的环境中，在一定光的照射下物体的暗部会呈现出周边环境</a:t>
            </a:r>
            <a:r>
              <a:rPr lang="zh-CN" altLang="en-US" sz="1400" smtClean="0"/>
              <a:t>的色彩</a:t>
            </a:r>
            <a:r>
              <a:rPr lang="zh-CN" altLang="en-US" sz="1400"/>
              <a:t>，我们称为环境色。固有色、光源色、环境色构成了色彩写生的三个基础条件。</a:t>
            </a:r>
            <a:endParaRPr lang="zh-CN" altLang="en-US" sz="1400"/>
          </a:p>
        </p:txBody>
      </p:sp>
      <p:sp>
        <p:nvSpPr>
          <p:cNvPr id="21" name="TextBox 47"/>
          <p:cNvSpPr txBox="1">
            <a:spLocks noChangeArrowheads="1"/>
          </p:cNvSpPr>
          <p:nvPr/>
        </p:nvSpPr>
        <p:spPr bwMode="auto">
          <a:xfrm flipH="1">
            <a:off x="738998" y="2133095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在不同光的照射下物体的色彩是否会发生不同的变化？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738996" y="2641636"/>
            <a:ext cx="1095365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将白色的石膏分别放于冷暖光下或放在不同色彩的衬布上，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物体各部分会发生什么色彩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变化？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7220" y="440406"/>
            <a:ext cx="36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色彩在写生中的分类</a:t>
            </a:r>
            <a:endParaRPr lang="zh-CN" altLang="en-US" sz="2400" b="1">
              <a:solidFill>
                <a:srgbClr val="7A2E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738997" y="1856174"/>
            <a:ext cx="5333811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固有</a:t>
            </a:r>
            <a:r>
              <a:rPr lang="zh-CN" altLang="en-US" sz="1400"/>
              <a:t>色是指物体在一般光线下所呈现出的自身的色彩，如浅赭石色鸡蛋和 红色</a:t>
            </a:r>
            <a:r>
              <a:rPr lang="zh-CN" altLang="en-US" sz="1400" smtClean="0"/>
              <a:t>西红柿、</a:t>
            </a:r>
            <a:r>
              <a:rPr lang="zh-CN" altLang="en-US" sz="1400"/>
              <a:t>绿色虎头</a:t>
            </a:r>
            <a:r>
              <a:rPr lang="zh-CN" altLang="en-US" sz="1400" smtClean="0"/>
              <a:t>鞋等</a:t>
            </a:r>
            <a:r>
              <a:rPr lang="zh-CN" altLang="en-US" sz="1400"/>
              <a:t>，其中的浅赭石色、 红色、绿色就是固有</a:t>
            </a:r>
            <a:r>
              <a:rPr lang="zh-CN" altLang="en-US" sz="1400" smtClean="0"/>
              <a:t>色。</a:t>
            </a:r>
            <a:endParaRPr lang="en-US" altLang="zh-CN" sz="1400" smtClean="0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533381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一、固有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34875" t="39447" r="50801" b="41058"/>
          <a:stretch>
            <a:fillRect/>
          </a:stretch>
        </p:blipFill>
        <p:spPr>
          <a:xfrm>
            <a:off x="738997" y="3366165"/>
            <a:ext cx="2789105" cy="1568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53273" t="39447" r="33952" b="41058"/>
          <a:stretch>
            <a:fillRect/>
          </a:stretch>
        </p:blipFill>
        <p:spPr>
          <a:xfrm>
            <a:off x="3585378" y="3450937"/>
            <a:ext cx="2487430" cy="1398905"/>
          </a:xfrm>
          <a:prstGeom prst="rect">
            <a:avLst/>
          </a:prstGeom>
        </p:spPr>
      </p:pic>
      <p:sp>
        <p:nvSpPr>
          <p:cNvPr id="14" name="TextBox 47"/>
          <p:cNvSpPr txBox="1">
            <a:spLocks noChangeArrowheads="1"/>
          </p:cNvSpPr>
          <p:nvPr/>
        </p:nvSpPr>
        <p:spPr bwMode="auto">
          <a:xfrm flipH="1">
            <a:off x="738998" y="5301526"/>
            <a:ext cx="2789104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浅赭石色鸡蛋和红色西红柿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5" name="TextBox 47"/>
          <p:cNvSpPr txBox="1">
            <a:spLocks noChangeArrowheads="1"/>
          </p:cNvSpPr>
          <p:nvPr/>
        </p:nvSpPr>
        <p:spPr bwMode="auto">
          <a:xfrm flipH="1">
            <a:off x="3585378" y="5316274"/>
            <a:ext cx="2487430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虎头鞋</a:t>
            </a:r>
            <a:r>
              <a:rPr lang="en-US" altLang="zh-CN" sz="1400"/>
              <a:t>》</a:t>
            </a:r>
            <a:r>
              <a:rPr lang="zh-CN" altLang="en-US" sz="1400"/>
              <a:t>水彩画 </a:t>
            </a:r>
            <a:r>
              <a:rPr lang="en-US" altLang="zh-CN" sz="1400"/>
              <a:t>/ </a:t>
            </a:r>
            <a:r>
              <a:rPr lang="zh-CN" altLang="en-US" sz="1400"/>
              <a:t>王丽君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48588" y="1856174"/>
            <a:ext cx="548025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光源色</a:t>
            </a:r>
            <a:r>
              <a:rPr lang="zh-CN" altLang="en-US" sz="1400"/>
              <a:t>是指光源自身的色彩，如自然光（阳光、月光、闪电光）和人造光 （灯光、烛光）的色彩。光源色随着时间和环境的变化而产生多样的变化。</a:t>
            </a:r>
            <a:r>
              <a:rPr lang="zh-CN" altLang="en-US" sz="1400" smtClean="0"/>
              <a:t>例如</a:t>
            </a:r>
            <a:r>
              <a:rPr lang="zh-CN" altLang="en-US" sz="1400"/>
              <a:t>，室内偏暖</a:t>
            </a:r>
            <a:r>
              <a:rPr lang="zh-CN" altLang="en-US" sz="1400" smtClean="0"/>
              <a:t>灯光和</a:t>
            </a:r>
            <a:r>
              <a:rPr lang="zh-CN" altLang="en-US" sz="1400"/>
              <a:t>室外投过的</a:t>
            </a:r>
            <a:r>
              <a:rPr lang="zh-CN" altLang="en-US" sz="1400" smtClean="0"/>
              <a:t>冷光源。</a:t>
            </a:r>
            <a:endParaRPr lang="en-US" sz="1400"/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6248589" y="1517628"/>
            <a:ext cx="533381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、光源色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47"/>
          <p:cNvSpPr txBox="1">
            <a:spLocks noChangeArrowheads="1"/>
          </p:cNvSpPr>
          <p:nvPr/>
        </p:nvSpPr>
        <p:spPr bwMode="auto">
          <a:xfrm flipH="1">
            <a:off x="6248589" y="5301526"/>
            <a:ext cx="2789104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室内偏暖灯光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6" name="TextBox 47"/>
          <p:cNvSpPr txBox="1">
            <a:spLocks noChangeArrowheads="1"/>
          </p:cNvSpPr>
          <p:nvPr/>
        </p:nvSpPr>
        <p:spPr bwMode="auto">
          <a:xfrm flipH="1">
            <a:off x="9094969" y="5316274"/>
            <a:ext cx="2487430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室外投过的冷光源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/>
          <a:srcRect l="34765" t="37244" r="50525" b="43299"/>
          <a:stretch>
            <a:fillRect/>
          </a:stretch>
        </p:blipFill>
        <p:spPr>
          <a:xfrm>
            <a:off x="6248588" y="3366165"/>
            <a:ext cx="2789105" cy="15684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/>
          <a:srcRect l="52791" t="37139" r="33318" b="43299"/>
          <a:stretch>
            <a:fillRect/>
          </a:stretch>
        </p:blipFill>
        <p:spPr>
          <a:xfrm>
            <a:off x="9094969" y="3403891"/>
            <a:ext cx="2633869" cy="148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7220" y="440406"/>
            <a:ext cx="36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色彩在写生中的分类</a:t>
            </a:r>
            <a:endParaRPr lang="zh-CN" altLang="en-US" sz="2400" b="1">
              <a:solidFill>
                <a:srgbClr val="7A2E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738997" y="1856174"/>
            <a:ext cx="10652092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环境</a:t>
            </a:r>
            <a:r>
              <a:rPr lang="zh-CN" altLang="en-US" sz="1400"/>
              <a:t>色是指在一定条件下，环境的色彩反射在物体上的色彩。环境色常在 暗部反光中出现，一般的情况是：物体表面越光滑，光源越充足，受到环境</a:t>
            </a:r>
            <a:r>
              <a:rPr lang="zh-CN" altLang="en-US" sz="1400" smtClean="0"/>
              <a:t>色的</a:t>
            </a:r>
            <a:r>
              <a:rPr lang="zh-CN" altLang="en-US" sz="1400"/>
              <a:t>影响就越大；反之，物体表面越粗糙，光源越弱，受到环境色的影响就越</a:t>
            </a:r>
            <a:r>
              <a:rPr lang="zh-CN" altLang="en-US" sz="1400" smtClean="0"/>
              <a:t>小。</a:t>
            </a:r>
            <a:endParaRPr lang="en-US" sz="1400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533381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三、环境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3878" t="26747" r="41699" b="52153"/>
          <a:stretch>
            <a:fillRect/>
          </a:stretch>
        </p:blipFill>
        <p:spPr>
          <a:xfrm>
            <a:off x="738998" y="3288431"/>
            <a:ext cx="3440107" cy="1934845"/>
          </a:xfrm>
          <a:prstGeom prst="rect">
            <a:avLst/>
          </a:prstGeom>
        </p:spPr>
      </p:pic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738997" y="5725537"/>
            <a:ext cx="3440107" cy="38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环境</a:t>
            </a:r>
            <a:r>
              <a:rPr lang="zh-CN" altLang="en-US" sz="1400"/>
              <a:t>色 </a:t>
            </a:r>
            <a:endParaRPr lang="en-US" altLang="zh-CN" sz="14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4494178" y="4759433"/>
            <a:ext cx="6877455" cy="966104"/>
            <a:chOff x="738995" y="5083890"/>
            <a:chExt cx="10632638" cy="966104"/>
          </a:xfrm>
        </p:grpSpPr>
        <p:sp>
          <p:nvSpPr>
            <p:cNvPr id="20" name="稻壳儿搜索【幻雨工作室】_8"/>
            <p:cNvSpPr/>
            <p:nvPr/>
          </p:nvSpPr>
          <p:spPr bwMode="auto">
            <a:xfrm>
              <a:off x="738995" y="5083890"/>
              <a:ext cx="10632638" cy="96610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23" name="矩形 22"/>
            <p:cNvSpPr/>
            <p:nvPr/>
          </p:nvSpPr>
          <p:spPr>
            <a:xfrm>
              <a:off x="884909" y="5105277"/>
              <a:ext cx="10301898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：利用</a:t>
              </a:r>
              <a:r>
                <a:rPr lang="zh-CN" altLang="en-US" sz="1600" b="1">
                  <a:solidFill>
                    <a:schemeClr val="bg1"/>
                  </a:solidFill>
                </a:rPr>
                <a:t>本节所学知识，分别指出固有色、光源色、环境色，并通过书面文字的形式说明它们的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由来。 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8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74127" y="2031424"/>
            <a:ext cx="5243744" cy="1448282"/>
          </a:xfrm>
          <a:noFill/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感谢观看</a:t>
            </a:r>
            <a:endParaRPr lang="zh-CN" altLang="en-US" sz="9600" b="1" dirty="0">
              <a:solidFill>
                <a:srgbClr val="7A2E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tags/tag1.xml><?xml version="1.0" encoding="utf-8"?>
<p:tagLst xmlns:p="http://schemas.openxmlformats.org/presentationml/2006/main">
  <p:tag name="commondata" val="eyJoZGlkIjoiYmUwNjg4NWU0NGY5MzYzMTQ4OWEwNGQyNGMzYjhiYTc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演示</Application>
  <PresentationFormat>宽屏</PresentationFormat>
  <Paragraphs>78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思源黑体 CN Bold</vt:lpstr>
      <vt:lpstr>黑体</vt:lpstr>
      <vt:lpstr>方正仿宋简体</vt:lpstr>
      <vt:lpstr>思源黑体 Light</vt:lpstr>
      <vt:lpstr>微软雅黑</vt:lpstr>
      <vt:lpstr>等线</vt:lpstr>
      <vt:lpstr>Arial Unicode MS</vt:lpstr>
      <vt:lpstr>等线 Light</vt:lpstr>
      <vt:lpstr>Office 主题​​</vt:lpstr>
      <vt:lpstr>第一章 色彩的基础知识</vt:lpstr>
      <vt:lpstr>第二节 色彩在写生中的分类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绘画的语言</dc:title>
  <dc:creator>刘 淼</dc:creator>
  <cp:lastModifiedBy>LxY</cp:lastModifiedBy>
  <cp:revision>155</cp:revision>
  <dcterms:created xsi:type="dcterms:W3CDTF">2021-08-29T14:09:00Z</dcterms:created>
  <dcterms:modified xsi:type="dcterms:W3CDTF">2025-05-21T07:07:15Z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F467F414018446409E23CBC6DCF4459E_12</vt:lpwstr>
  </property>
  <property fmtid="{D5CDD505-2E9C-101B-9397-08002B2CF9AE}" pid="3" name="KSOProductBuildVer">
    <vt:lpwstr>2052-12.1.0.20784</vt:lpwstr>
  </property>
</Properties>
</file>