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81" r:id="rId3"/>
    <p:sldId id="405" r:id="rId4"/>
    <p:sldId id="393" r:id="rId5"/>
    <p:sldId id="395" r:id="rId6"/>
    <p:sldId id="398" r:id="rId7"/>
    <p:sldId id="399" r:id="rId8"/>
    <p:sldId id="400" r:id="rId9"/>
    <p:sldId id="414" r:id="rId10"/>
    <p:sldId id="401" r:id="rId11"/>
    <p:sldId id="402" r:id="rId12"/>
    <p:sldId id="403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E1C"/>
    <a:srgbClr val="93CFD0"/>
    <a:srgbClr val="E8C5A8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 autoAdjust="0"/>
    <p:restoredTop sz="61207" autoAdjust="0"/>
  </p:normalViewPr>
  <p:slideViewPr>
    <p:cSldViewPr snapToGrid="0" showGuides="1">
      <p:cViewPr varScale="1">
        <p:scale>
          <a:sx n="84" d="100"/>
          <a:sy n="84" d="100"/>
        </p:scale>
        <p:origin x="422" y="101"/>
      </p:cViewPr>
      <p:guideLst>
        <p:guide orient="horz" pos="21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17561" y="1428453"/>
            <a:ext cx="7556876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第一</a:t>
            </a:r>
            <a:r>
              <a:rPr lang="zh-CN" altLang="en-US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章</a:t>
            </a:r>
            <a:br>
              <a:rPr lang="en-US" altLang="zh-CN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</a:br>
            <a:r>
              <a:rPr lang="zh-CN" altLang="en-US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</a:t>
            </a:r>
            <a:r>
              <a:rPr lang="zh-CN" altLang="en-US" sz="80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的基础知识</a:t>
            </a:r>
            <a:endParaRPr lang="zh-CN" altLang="en-US" sz="80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6326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色彩</a:t>
            </a:r>
            <a:r>
              <a:rPr lang="zh-CN" altLang="en-US" sz="1400"/>
              <a:t>的鲜艳度称为纯度。色彩中红色的纯度最高，光色彩中的黄、蓝、 橙、绿、紫也属于纯度较高的色彩。当在某一色彩中不断加入其他色彩时， 其自身的纯度会降低。素描关系中的黑、白、灰在色彩中纯度为</a:t>
            </a:r>
            <a:r>
              <a:rPr lang="zh-CN" altLang="en-US" sz="1400" smtClean="0"/>
              <a:t>零。</a:t>
            </a:r>
            <a:endParaRPr 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、纯度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8996" y="4120649"/>
            <a:ext cx="1063263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色彩</a:t>
            </a:r>
            <a:r>
              <a:rPr lang="zh-CN" altLang="en-US" sz="1400"/>
              <a:t>的三要素是色彩理论的主要依据，是我们在学习、了解和运用色彩时 必须掌握的知识点。</a:t>
            </a:r>
            <a:endParaRPr lang="en-US" sz="140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/>
          <a:srcRect l="37761" t="36038" r="36091" b="54517"/>
          <a:stretch>
            <a:fillRect/>
          </a:stretch>
        </p:blipFill>
        <p:spPr>
          <a:xfrm>
            <a:off x="4916124" y="2567340"/>
            <a:ext cx="2278380" cy="1281761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738996" y="5294454"/>
            <a:ext cx="10632638" cy="767504"/>
            <a:chOff x="738995" y="5083890"/>
            <a:chExt cx="10632638" cy="767504"/>
          </a:xfrm>
        </p:grpSpPr>
        <p:sp>
          <p:nvSpPr>
            <p:cNvPr id="14" name="稻壳儿搜索【幻雨工作室】_8"/>
            <p:cNvSpPr/>
            <p:nvPr/>
          </p:nvSpPr>
          <p:spPr bwMode="auto">
            <a:xfrm>
              <a:off x="738995" y="5083890"/>
              <a:ext cx="10632638" cy="7675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8" name="矩形 7"/>
            <p:cNvSpPr/>
            <p:nvPr/>
          </p:nvSpPr>
          <p:spPr>
            <a:xfrm>
              <a:off x="884910" y="5216805"/>
              <a:ext cx="8190995" cy="4241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：运用</a:t>
              </a:r>
              <a:r>
                <a:rPr lang="zh-CN" altLang="en-US" sz="1600" b="1">
                  <a:solidFill>
                    <a:schemeClr val="bg1"/>
                  </a:solidFill>
                </a:rPr>
                <a:t>色彩的基础知识调出三间色，进行明度或纯度变化训练。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091621"/>
            <a:ext cx="4455066" cy="1928413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第一节</a:t>
            </a:r>
            <a:br>
              <a:rPr lang="en-US" altLang="zh-CN" sz="5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</a:br>
            <a:r>
              <a:rPr lang="zh-CN" altLang="en-US" sz="5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5400" b="1" dirty="0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937324" y="4169259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色相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937324" y="4639123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明度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937324" y="5108987"/>
            <a:ext cx="2690466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纯度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bldLvl="0" animBg="1"/>
      <p:bldP spid="25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     </a:t>
            </a:r>
            <a:endParaRPr lang="en-US" altLang="zh-CN"/>
          </a:p>
        </p:txBody>
      </p:sp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</a:t>
            </a:r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观察以下四幅图（见图 </a:t>
            </a:r>
            <a:r>
              <a:rPr lang="en-US" altLang="zh-CN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1-1~ 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 </a:t>
            </a:r>
            <a:r>
              <a:rPr lang="en-US" altLang="zh-CN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1-4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），回答下列问题。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33864" t="23616" r="49900" b="56626"/>
          <a:stretch>
            <a:fillRect/>
          </a:stretch>
        </p:blipFill>
        <p:spPr>
          <a:xfrm>
            <a:off x="738998" y="2587477"/>
            <a:ext cx="2690466" cy="15132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/>
          <a:srcRect l="52147" t="23616" r="32458" b="56626"/>
          <a:stretch>
            <a:fillRect/>
          </a:stretch>
        </p:blipFill>
        <p:spPr>
          <a:xfrm>
            <a:off x="3550179" y="2626846"/>
            <a:ext cx="2551159" cy="14344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/>
          <a:srcRect l="34988" t="51081" r="49617" b="29161"/>
          <a:stretch>
            <a:fillRect/>
          </a:stretch>
        </p:blipFill>
        <p:spPr>
          <a:xfrm>
            <a:off x="6222053" y="2626845"/>
            <a:ext cx="2551159" cy="143446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/>
          <a:srcRect l="52147" t="51081" r="32458" b="29161"/>
          <a:stretch>
            <a:fillRect/>
          </a:stretch>
        </p:blipFill>
        <p:spPr>
          <a:xfrm>
            <a:off x="8893927" y="2626845"/>
            <a:ext cx="2551159" cy="1434465"/>
          </a:xfrm>
          <a:prstGeom prst="rect">
            <a:avLst/>
          </a:prstGeom>
        </p:spPr>
      </p:pic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738998" y="4440023"/>
            <a:ext cx="2690466" cy="70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/>
              <a:t>1-1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 smtClean="0"/>
              <a:t>《</a:t>
            </a:r>
            <a:r>
              <a:rPr lang="zh-CN" altLang="en-US" sz="1400"/>
              <a:t>菠萝</a:t>
            </a:r>
            <a:r>
              <a:rPr lang="en-US" altLang="zh-CN" sz="1400"/>
              <a:t>》</a:t>
            </a:r>
            <a:r>
              <a:rPr lang="zh-CN" altLang="en-US" sz="1400"/>
              <a:t>水粉画 </a:t>
            </a:r>
            <a:r>
              <a:rPr lang="en-US" altLang="zh-CN" sz="1400"/>
              <a:t>/ </a:t>
            </a:r>
            <a:r>
              <a:rPr lang="zh-CN" altLang="en-US" sz="1400"/>
              <a:t>王红岩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550179" y="4440022"/>
            <a:ext cx="2551159" cy="70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1-2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 smtClean="0"/>
              <a:t> </a:t>
            </a:r>
            <a:r>
              <a:rPr lang="en-US" altLang="zh-CN" sz="1400"/>
              <a:t>《</a:t>
            </a:r>
            <a:r>
              <a:rPr lang="zh-CN" altLang="en-US" sz="1400"/>
              <a:t>湖边的石头</a:t>
            </a:r>
            <a:r>
              <a:rPr lang="en-US" altLang="zh-CN" sz="1400"/>
              <a:t>》</a:t>
            </a:r>
            <a:r>
              <a:rPr lang="zh-CN" altLang="en-US" sz="1400"/>
              <a:t>油画 </a:t>
            </a:r>
            <a:r>
              <a:rPr lang="en-US" altLang="zh-CN" sz="1400"/>
              <a:t>/ </a:t>
            </a:r>
            <a:r>
              <a:rPr lang="zh-CN" altLang="en-US" sz="1400"/>
              <a:t>张素伟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222052" y="4440021"/>
            <a:ext cx="2551159" cy="70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/>
              <a:t>1-3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 smtClean="0"/>
              <a:t>《</a:t>
            </a:r>
            <a:r>
              <a:rPr lang="zh-CN" altLang="en-US" sz="1400"/>
              <a:t>依山而居</a:t>
            </a:r>
            <a:r>
              <a:rPr lang="en-US" altLang="zh-CN" sz="1400"/>
              <a:t>》</a:t>
            </a:r>
            <a:r>
              <a:rPr lang="zh-CN" altLang="en-US" sz="1400"/>
              <a:t>水彩画 </a:t>
            </a:r>
            <a:r>
              <a:rPr lang="en-US" altLang="zh-CN" sz="1400"/>
              <a:t>/ </a:t>
            </a:r>
            <a:r>
              <a:rPr lang="zh-CN" altLang="en-US" sz="1400"/>
              <a:t>牛广德 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893923" y="4440020"/>
            <a:ext cx="2551162" cy="70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/>
              <a:t>1-4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en-US" altLang="zh-CN" sz="1400" smtClean="0"/>
              <a:t>《</a:t>
            </a:r>
            <a:r>
              <a:rPr lang="zh-CN" altLang="en-US" sz="1400"/>
              <a:t>花丛</a:t>
            </a:r>
            <a:r>
              <a:rPr lang="en-US" altLang="zh-CN" sz="1400"/>
              <a:t>》</a:t>
            </a:r>
            <a:r>
              <a:rPr lang="zh-CN" altLang="en-US" sz="1400"/>
              <a:t>油画 </a:t>
            </a:r>
            <a:r>
              <a:rPr lang="en-US" altLang="zh-CN" sz="1400"/>
              <a:t>/ </a:t>
            </a:r>
            <a:r>
              <a:rPr lang="zh-CN" altLang="en-US" sz="1400"/>
              <a:t>黄东 </a:t>
            </a:r>
            <a:endParaRPr lang="en-US" altLang="zh-C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：这些作品中都有什么色彩？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8997" y="3063676"/>
            <a:ext cx="11235751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颜料中不能再分解的三种基本颜色，也不能由其他颜色调和出来的颜色， 称为颜料三原色，分别为红、黄、</a:t>
            </a:r>
            <a:r>
              <a:rPr lang="zh-CN" altLang="en-US" sz="1400" smtClean="0"/>
              <a:t>蓝。</a:t>
            </a:r>
            <a:endParaRPr lang="en-US" sz="1400"/>
          </a:p>
        </p:txBody>
      </p:sp>
      <p:sp>
        <p:nvSpPr>
          <p:cNvPr id="21" name="TextBox 47"/>
          <p:cNvSpPr txBox="1">
            <a:spLocks noChangeArrowheads="1"/>
          </p:cNvSpPr>
          <p:nvPr/>
        </p:nvSpPr>
        <p:spPr bwMode="auto">
          <a:xfrm flipH="1">
            <a:off x="738998" y="2133095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：不同色彩混在一起是否有变化？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TextBox 47"/>
          <p:cNvSpPr txBox="1">
            <a:spLocks noChangeArrowheads="1"/>
          </p:cNvSpPr>
          <p:nvPr/>
        </p:nvSpPr>
        <p:spPr bwMode="auto">
          <a:xfrm flipH="1">
            <a:off x="738998" y="2641636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：在调色盒中找出这些色彩，并试着调出这些色彩。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41291" t="20115" r="37630" b="60286"/>
          <a:stretch>
            <a:fillRect/>
          </a:stretch>
        </p:blipFill>
        <p:spPr>
          <a:xfrm>
            <a:off x="3931602" y="3806687"/>
            <a:ext cx="4328795" cy="2435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544889"/>
            <a:ext cx="106326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在色环表中，颜料三原色中的红是品红、黄是柠檬黄、蓝则为青或湖蓝， 构成色环中最亮的三个区域。颜料三原色两两相混分别产生橙、绿、紫，</a:t>
            </a:r>
            <a:r>
              <a:rPr lang="zh-CN" altLang="en-US" sz="1400" smtClean="0"/>
              <a:t>称为间色。</a:t>
            </a:r>
            <a:endParaRPr 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44868" t="45801" r="42281" b="35043"/>
          <a:stretch>
            <a:fillRect/>
          </a:stretch>
        </p:blipFill>
        <p:spPr>
          <a:xfrm>
            <a:off x="4173011" y="3185617"/>
            <a:ext cx="3939703" cy="2215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56920" y="1544889"/>
            <a:ext cx="4124459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smtClean="0"/>
              <a:t>间色</a:t>
            </a:r>
            <a:r>
              <a:rPr lang="zh-CN" altLang="en-US" sz="1400"/>
              <a:t>与相邻色再次混合生成复</a:t>
            </a:r>
            <a:r>
              <a:rPr lang="zh-CN" altLang="en-US" sz="1400" smtClean="0"/>
              <a:t>色</a:t>
            </a:r>
            <a:endParaRPr lang="en-US" sz="14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44893" t="31775" r="42480" b="47225"/>
          <a:stretch>
            <a:fillRect/>
          </a:stretch>
        </p:blipFill>
        <p:spPr>
          <a:xfrm>
            <a:off x="756921" y="3254143"/>
            <a:ext cx="4124458" cy="23196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/>
          <a:srcRect l="43683" t="66666" r="40935" b="10289"/>
          <a:stretch>
            <a:fillRect/>
          </a:stretch>
        </p:blipFill>
        <p:spPr>
          <a:xfrm>
            <a:off x="6226467" y="3150840"/>
            <a:ext cx="4752969" cy="267335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5546035" y="1544889"/>
            <a:ext cx="611383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一</a:t>
            </a:r>
            <a:r>
              <a:rPr lang="zh-CN" altLang="en-US" sz="1400"/>
              <a:t>种原色与其他两种原色合成的间色构成互补关系，称为补色，如蓝</a:t>
            </a:r>
            <a:r>
              <a:rPr lang="zh-CN" altLang="en-US" sz="1400" smtClean="0"/>
              <a:t>与橙</a:t>
            </a:r>
            <a:r>
              <a:rPr lang="zh-CN" altLang="en-US" sz="1400"/>
              <a:t>、黄与紫、红与绿都是</a:t>
            </a:r>
            <a:r>
              <a:rPr lang="zh-CN" altLang="en-US" sz="1400" smtClean="0"/>
              <a:t>补色。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9" name="矩形 8"/>
          <p:cNvSpPr/>
          <p:nvPr/>
        </p:nvSpPr>
        <p:spPr>
          <a:xfrm>
            <a:off x="803275" y="1381125"/>
            <a:ext cx="529272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将三原色中任意两种原色相混合，就得到了间色，又称二次色</a:t>
            </a:r>
            <a:r>
              <a:rPr lang="zh-CN" altLang="en-US" sz="1400" smtClean="0"/>
              <a:t>。</a:t>
            </a:r>
            <a:endParaRPr lang="zh-CN" altLang="en-US" sz="1400" smtClean="0"/>
          </a:p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rgbClr val="FF0000"/>
                </a:solidFill>
              </a:rPr>
              <a:t>红</a:t>
            </a:r>
            <a:r>
              <a:rPr lang="en-US" altLang="zh-CN" sz="1400">
                <a:solidFill>
                  <a:srgbClr val="FF0000"/>
                </a:solidFill>
              </a:rPr>
              <a:t>+</a:t>
            </a:r>
            <a:r>
              <a:rPr lang="zh-CN" altLang="en-US" sz="1400">
                <a:solidFill>
                  <a:srgbClr val="FF0000"/>
                </a:solidFill>
              </a:rPr>
              <a:t>黄</a:t>
            </a:r>
            <a:r>
              <a:rPr lang="en-US" altLang="zh-CN" sz="1400">
                <a:solidFill>
                  <a:srgbClr val="FF0000"/>
                </a:solidFill>
              </a:rPr>
              <a:t>= </a:t>
            </a:r>
            <a:r>
              <a:rPr lang="zh-CN" altLang="en-US" sz="1400">
                <a:solidFill>
                  <a:srgbClr val="FF0000"/>
                </a:solidFill>
              </a:rPr>
              <a:t>橙，黄 </a:t>
            </a:r>
            <a:r>
              <a:rPr lang="en-US" altLang="zh-CN" sz="1400">
                <a:solidFill>
                  <a:srgbClr val="FF0000"/>
                </a:solidFill>
              </a:rPr>
              <a:t>+ </a:t>
            </a:r>
            <a:r>
              <a:rPr lang="zh-CN" altLang="en-US" sz="1400">
                <a:solidFill>
                  <a:srgbClr val="FF0000"/>
                </a:solidFill>
              </a:rPr>
              <a:t>蓝 </a:t>
            </a:r>
            <a:r>
              <a:rPr lang="en-US" altLang="zh-CN" sz="1400">
                <a:solidFill>
                  <a:srgbClr val="FF0000"/>
                </a:solidFill>
              </a:rPr>
              <a:t>= </a:t>
            </a:r>
            <a:r>
              <a:rPr lang="zh-CN" altLang="en-US" sz="1400" smtClean="0">
                <a:solidFill>
                  <a:srgbClr val="FF0000"/>
                </a:solidFill>
              </a:rPr>
              <a:t>绿，</a:t>
            </a:r>
            <a:endParaRPr lang="zh-CN" altLang="en-US" sz="14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srgbClr val="FF0000"/>
                </a:solidFill>
              </a:rPr>
              <a:t>蓝 </a:t>
            </a:r>
            <a:r>
              <a:rPr lang="en-US" altLang="zh-CN" sz="1400">
                <a:solidFill>
                  <a:srgbClr val="FF0000"/>
                </a:solidFill>
              </a:rPr>
              <a:t>+ </a:t>
            </a:r>
            <a:r>
              <a:rPr lang="zh-CN" altLang="en-US" sz="1400">
                <a:solidFill>
                  <a:srgbClr val="FF0000"/>
                </a:solidFill>
              </a:rPr>
              <a:t>红 </a:t>
            </a:r>
            <a:r>
              <a:rPr lang="en-US" altLang="zh-CN" sz="1400">
                <a:solidFill>
                  <a:srgbClr val="FF0000"/>
                </a:solidFill>
              </a:rPr>
              <a:t>= </a:t>
            </a:r>
            <a:r>
              <a:rPr lang="zh-CN" altLang="en-US" sz="1400" smtClean="0">
                <a:solidFill>
                  <a:srgbClr val="FF0000"/>
                </a:solidFill>
              </a:rPr>
              <a:t>紫</a:t>
            </a:r>
            <a:r>
              <a:rPr lang="zh-CN" altLang="en-US" sz="1400">
                <a:solidFill>
                  <a:srgbClr val="FF0000"/>
                </a:solidFill>
              </a:rPr>
              <a:t>，</a:t>
            </a:r>
            <a:r>
              <a:rPr lang="zh-CN" altLang="en-US" sz="1400" smtClean="0">
                <a:solidFill>
                  <a:srgbClr val="FF0000"/>
                </a:solidFill>
              </a:rPr>
              <a:t>橙</a:t>
            </a:r>
            <a:r>
              <a:rPr lang="zh-CN" altLang="en-US" sz="1400">
                <a:solidFill>
                  <a:srgbClr val="FF0000"/>
                </a:solidFill>
              </a:rPr>
              <a:t>、绿、紫也称标准间色</a:t>
            </a:r>
            <a:r>
              <a:rPr lang="zh-CN" altLang="en-US" sz="1400" smtClean="0">
                <a:solidFill>
                  <a:srgbClr val="FF0000"/>
                </a:solidFill>
              </a:rPr>
              <a:t>。</a:t>
            </a:r>
            <a:endParaRPr lang="en-US" altLang="zh-CN" sz="1400" smtClean="0"/>
          </a:p>
          <a:p>
            <a:pPr>
              <a:lnSpc>
                <a:spcPct val="150000"/>
              </a:lnSpc>
            </a:pPr>
            <a:endParaRPr lang="en-US" sz="140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/>
          <a:srcRect l="44868" t="45801" r="42281" b="35043"/>
          <a:stretch>
            <a:fillRect/>
          </a:stretch>
        </p:blipFill>
        <p:spPr>
          <a:xfrm>
            <a:off x="1217295" y="3515678"/>
            <a:ext cx="2912745" cy="16383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/>
          <a:srcRect l="44893" t="31775" r="42480" b="47225"/>
          <a:stretch>
            <a:fillRect/>
          </a:stretch>
        </p:blipFill>
        <p:spPr>
          <a:xfrm>
            <a:off x="7597140" y="3501073"/>
            <a:ext cx="2903220" cy="16325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654165" y="1369060"/>
            <a:ext cx="5118735" cy="1060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1400" smtClean="0">
                <a:sym typeface="+mn-ea"/>
              </a:rPr>
              <a:t>将</a:t>
            </a:r>
            <a:r>
              <a:rPr lang="zh-CN" altLang="en-US" sz="1400">
                <a:sym typeface="+mn-ea"/>
              </a:rPr>
              <a:t>一种间色与另一种间色相混合，就得到了复色，又称三次色</a:t>
            </a:r>
            <a:r>
              <a:rPr lang="zh-CN" altLang="en-US" sz="1400" smtClean="0">
                <a:sym typeface="+mn-ea"/>
              </a:rPr>
              <a:t>。</a:t>
            </a:r>
            <a:r>
              <a:rPr lang="zh-CN" altLang="en-US" sz="1400" smtClean="0">
                <a:solidFill>
                  <a:srgbClr val="FF0000"/>
                </a:solidFill>
                <a:sym typeface="+mn-ea"/>
              </a:rPr>
              <a:t>绿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+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橙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= 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黄灰，紫 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+ 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橙 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= 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红灰，</a:t>
            </a:r>
            <a:endParaRPr lang="zh-CN" altLang="en-US" sz="140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>
                <a:solidFill>
                  <a:srgbClr val="FF0000"/>
                </a:solidFill>
                <a:sym typeface="+mn-ea"/>
              </a:rPr>
              <a:t>紫 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+ 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绿 </a:t>
            </a:r>
            <a:r>
              <a:rPr lang="en-US" altLang="zh-CN" sz="1400">
                <a:solidFill>
                  <a:srgbClr val="FF0000"/>
                </a:solidFill>
                <a:sym typeface="+mn-ea"/>
              </a:rPr>
              <a:t>= </a:t>
            </a:r>
            <a:r>
              <a:rPr lang="zh-CN" altLang="en-US" sz="1400">
                <a:solidFill>
                  <a:srgbClr val="FF0000"/>
                </a:solidFill>
                <a:sym typeface="+mn-ea"/>
              </a:rPr>
              <a:t>蓝灰。黄灰、红灰、蓝灰也称标准复色。 </a:t>
            </a:r>
            <a:endParaRPr lang="zh-CN" altLang="en-US" sz="14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859647" y="5147431"/>
            <a:ext cx="10632637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/>
              <a:t>色彩的基本变化都是在它的属性范围内发生的，一切色彩都具有三大属性，即色相、明 度、纯度。在色彩学上，三者被称为色彩的三要素，这是我们研究色彩的科 学依据。</a:t>
            </a:r>
            <a:endParaRPr lang="en-US" sz="1400"/>
          </a:p>
        </p:txBody>
      </p:sp>
      <p:sp>
        <p:nvSpPr>
          <p:cNvPr id="9" name="矩形 8"/>
          <p:cNvSpPr/>
          <p:nvPr/>
        </p:nvSpPr>
        <p:spPr>
          <a:xfrm>
            <a:off x="874888" y="4449914"/>
            <a:ext cx="10496450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色环</a:t>
            </a:r>
            <a:r>
              <a:rPr lang="zh-CN" altLang="en-US" sz="1400"/>
              <a:t>中直线相对的色彩是补色，如黄与紫、红与绿。将</a:t>
            </a:r>
            <a:r>
              <a:rPr lang="zh-CN" altLang="en-US" sz="1400">
                <a:solidFill>
                  <a:srgbClr val="FF0000"/>
                </a:solidFill>
              </a:rPr>
              <a:t>两种补色按不同</a:t>
            </a:r>
            <a:r>
              <a:rPr lang="zh-CN" altLang="en-US" sz="1400" smtClean="0">
                <a:solidFill>
                  <a:srgbClr val="FF0000"/>
                </a:solidFill>
              </a:rPr>
              <a:t>比例</a:t>
            </a:r>
            <a:r>
              <a:rPr lang="zh-CN" altLang="en-US" sz="1400">
                <a:solidFill>
                  <a:srgbClr val="FF0000"/>
                </a:solidFill>
              </a:rPr>
              <a:t>相混合可调和出黑灰色</a:t>
            </a:r>
            <a:r>
              <a:rPr lang="zh-CN" altLang="en-US" sz="1400"/>
              <a:t>。试一试，将蓝与橙、黄与紫、红与绿等补色相混合，可调和出不同色彩倾向的黑灰色系。</a:t>
            </a:r>
            <a:endParaRPr lang="en-US" sz="140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/>
          <a:srcRect l="43683" t="66666" r="40935" b="10289"/>
          <a:stretch>
            <a:fillRect/>
          </a:stretch>
        </p:blipFill>
        <p:spPr>
          <a:xfrm>
            <a:off x="3868420" y="1574800"/>
            <a:ext cx="3783330" cy="2127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2723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7A2E1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色彩的三要素</a:t>
            </a:r>
            <a:endParaRPr lang="zh-CN" altLang="en-US" sz="2400" b="1">
              <a:solidFill>
                <a:srgbClr val="7A2E1C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6326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色彩</a:t>
            </a:r>
            <a:r>
              <a:rPr lang="zh-CN" altLang="en-US" sz="1400"/>
              <a:t>的相貌称为色相，赋予色彩各个独立的色彩名称，如红、黄、</a:t>
            </a:r>
            <a:r>
              <a:rPr lang="zh-CN" altLang="en-US" sz="1400" smtClean="0"/>
              <a:t>蓝等 。</a:t>
            </a:r>
            <a:r>
              <a:rPr lang="zh-CN" altLang="en-US" sz="1400"/>
              <a:t>将红色与白色按不同比例相混合后，明度和纯度会出现相应</a:t>
            </a:r>
            <a:r>
              <a:rPr lang="zh-CN" altLang="en-US" sz="1400" smtClean="0"/>
              <a:t>变化</a:t>
            </a:r>
            <a:r>
              <a:rPr lang="zh-CN" altLang="en-US" sz="1400"/>
              <a:t>，而红色属性并没变，依然保持红色的色相。</a:t>
            </a:r>
            <a:endParaRPr 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一、色相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41383" t="32519" r="39501" b="59419"/>
          <a:stretch>
            <a:fillRect/>
          </a:stretch>
        </p:blipFill>
        <p:spPr>
          <a:xfrm>
            <a:off x="5087575" y="2644009"/>
            <a:ext cx="1935480" cy="108892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38996" y="4120649"/>
            <a:ext cx="106326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色彩</a:t>
            </a:r>
            <a:r>
              <a:rPr lang="zh-CN" altLang="en-US" sz="1400"/>
              <a:t>的明暗度称为明度，运用素描的黑白灰关系可以理解。在红色中</a:t>
            </a:r>
            <a:r>
              <a:rPr lang="zh-CN" altLang="en-US" sz="1400" smtClean="0"/>
              <a:t>逐渐加入</a:t>
            </a:r>
            <a:r>
              <a:rPr lang="zh-CN" altLang="en-US" sz="1400"/>
              <a:t>白色后明度会提高，在红色中逐渐加入黑色后明度会</a:t>
            </a:r>
            <a:r>
              <a:rPr lang="zh-CN" altLang="en-US" sz="1400" smtClean="0"/>
              <a:t>降低。</a:t>
            </a:r>
            <a:endParaRPr lang="en-US" sz="1400"/>
          </a:p>
        </p:txBody>
      </p:sp>
      <p:sp>
        <p:nvSpPr>
          <p:cNvPr id="10" name="TextBox 47"/>
          <p:cNvSpPr txBox="1">
            <a:spLocks noChangeArrowheads="1"/>
          </p:cNvSpPr>
          <p:nvPr/>
        </p:nvSpPr>
        <p:spPr bwMode="auto">
          <a:xfrm flipH="1">
            <a:off x="738997" y="3782103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二、明度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/>
          <a:srcRect l="36693" t="59231" r="34167" b="32707"/>
          <a:stretch>
            <a:fillRect/>
          </a:stretch>
        </p:blipFill>
        <p:spPr>
          <a:xfrm>
            <a:off x="5281436" y="4920197"/>
            <a:ext cx="1935480" cy="1088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mUwNjg4NWU0NGY5MzYzMTQ4OWEwNGQyNGMzYjhiYTc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1164</Words>
  <Application>WPS 演示</Application>
  <PresentationFormat>宽屏</PresentationFormat>
  <Paragraphs>94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第一章 色彩的基础知识</vt:lpstr>
      <vt:lpstr>第一节 色彩的三要素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147</cp:revision>
  <dcterms:created xsi:type="dcterms:W3CDTF">2021-08-29T14:09:00Z</dcterms:created>
  <dcterms:modified xsi:type="dcterms:W3CDTF">2025-05-21T07:04:45Z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F6866F5A887444EC922FC7D94B6D887F_12</vt:lpwstr>
  </property>
  <property fmtid="{D5CDD505-2E9C-101B-9397-08002B2CF9AE}" pid="3" name="KSOProductBuildVer">
    <vt:lpwstr>2052-12.1.0.20784</vt:lpwstr>
  </property>
</Properties>
</file>